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327" r:id="rId3"/>
    <p:sldId id="328" r:id="rId4"/>
    <p:sldId id="400" r:id="rId5"/>
    <p:sldId id="561" r:id="rId6"/>
    <p:sldId id="562" r:id="rId7"/>
    <p:sldId id="582" r:id="rId8"/>
    <p:sldId id="583" r:id="rId9"/>
    <p:sldId id="584" r:id="rId10"/>
    <p:sldId id="585" r:id="rId11"/>
    <p:sldId id="586" r:id="rId12"/>
    <p:sldId id="587" r:id="rId13"/>
    <p:sldId id="588" r:id="rId14"/>
    <p:sldId id="589" r:id="rId15"/>
    <p:sldId id="590" r:id="rId16"/>
    <p:sldId id="591" r:id="rId17"/>
    <p:sldId id="576" r:id="rId18"/>
    <p:sldId id="563" r:id="rId19"/>
    <p:sldId id="564" r:id="rId20"/>
    <p:sldId id="565" r:id="rId21"/>
    <p:sldId id="566" r:id="rId22"/>
    <p:sldId id="567" r:id="rId23"/>
    <p:sldId id="568" r:id="rId24"/>
    <p:sldId id="569" r:id="rId25"/>
    <p:sldId id="570" r:id="rId26"/>
    <p:sldId id="571" r:id="rId27"/>
    <p:sldId id="577" r:id="rId28"/>
    <p:sldId id="578" r:id="rId29"/>
    <p:sldId id="592" r:id="rId30"/>
    <p:sldId id="558" r:id="rId31"/>
    <p:sldId id="559" r:id="rId32"/>
    <p:sldId id="56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33CC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22" autoAdjust="0"/>
  </p:normalViewPr>
  <p:slideViewPr>
    <p:cSldViewPr>
      <p:cViewPr varScale="1">
        <p:scale>
          <a:sx n="63" d="100"/>
          <a:sy n="63" d="100"/>
        </p:scale>
        <p:origin x="776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35A5A11E-7041-4812-BA0F-E23AFEAFE6AC}"/>
    <pc:docChg chg="undo addSld delSld modSld">
      <pc:chgData name="Wittman, Barry" userId="bff186cd-6ce8-41ba-8e8c-e85cdef216de" providerId="ADAL" clId="{35A5A11E-7041-4812-BA0F-E23AFEAFE6AC}" dt="2025-09-08T18:05:26.272" v="54" actId="20577"/>
      <pc:docMkLst>
        <pc:docMk/>
      </pc:docMkLst>
      <pc:sldChg chg="modSp">
        <pc:chgData name="Wittman, Barry" userId="bff186cd-6ce8-41ba-8e8c-e85cdef216de" providerId="ADAL" clId="{35A5A11E-7041-4812-BA0F-E23AFEAFE6AC}" dt="2025-09-08T18:02:31.004" v="12" actId="20577"/>
        <pc:sldMkLst>
          <pc:docMk/>
          <pc:sldMk cId="0" sldId="256"/>
        </pc:sldMkLst>
        <pc:spChg chg="mod">
          <ac:chgData name="Wittman, Barry" userId="bff186cd-6ce8-41ba-8e8c-e85cdef216de" providerId="ADAL" clId="{35A5A11E-7041-4812-BA0F-E23AFEAFE6AC}" dt="2025-09-08T18:02:31.004" v="12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35A5A11E-7041-4812-BA0F-E23AFEAFE6AC}" dt="2025-09-08T18:05:26.272" v="54" actId="20577"/>
        <pc:sldMkLst>
          <pc:docMk/>
          <pc:sldMk cId="2673894022" sldId="559"/>
        </pc:sldMkLst>
        <pc:spChg chg="mod">
          <ac:chgData name="Wittman, Barry" userId="bff186cd-6ce8-41ba-8e8c-e85cdef216de" providerId="ADAL" clId="{35A5A11E-7041-4812-BA0F-E23AFEAFE6AC}" dt="2025-09-08T18:05:26.272" v="54" actId="20577"/>
          <ac:spMkLst>
            <pc:docMk/>
            <pc:sldMk cId="2673894022" sldId="559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35A5A11E-7041-4812-BA0F-E23AFEAFE6AC}" dt="2025-09-08T18:02:39.771" v="23" actId="20577"/>
        <pc:sldMkLst>
          <pc:docMk/>
          <pc:sldMk cId="260244634" sldId="561"/>
        </pc:sldMkLst>
        <pc:spChg chg="mod">
          <ac:chgData name="Wittman, Barry" userId="bff186cd-6ce8-41ba-8e8c-e85cdef216de" providerId="ADAL" clId="{35A5A11E-7041-4812-BA0F-E23AFEAFE6AC}" dt="2025-09-08T18:02:39.771" v="23" actId="20577"/>
          <ac:spMkLst>
            <pc:docMk/>
            <pc:sldMk cId="260244634" sldId="561"/>
            <ac:spMk id="2" creationId="{00000000-0000-0000-0000-000000000000}"/>
          </ac:spMkLst>
        </pc:spChg>
      </pc:sldChg>
      <pc:sldChg chg="modSp">
        <pc:chgData name="Wittman, Barry" userId="bff186cd-6ce8-41ba-8e8c-e85cdef216de" providerId="ADAL" clId="{35A5A11E-7041-4812-BA0F-E23AFEAFE6AC}" dt="2025-09-08T18:04:02.244" v="36" actId="20577"/>
        <pc:sldMkLst>
          <pc:docMk/>
          <pc:sldMk cId="3761909866" sldId="571"/>
        </pc:sldMkLst>
        <pc:spChg chg="mod">
          <ac:chgData name="Wittman, Barry" userId="bff186cd-6ce8-41ba-8e8c-e85cdef216de" providerId="ADAL" clId="{35A5A11E-7041-4812-BA0F-E23AFEAFE6AC}" dt="2025-09-08T18:04:02.244" v="36" actId="20577"/>
          <ac:spMkLst>
            <pc:docMk/>
            <pc:sldMk cId="3761909866" sldId="571"/>
            <ac:spMk id="3" creationId="{00000000-0000-0000-0000-000000000000}"/>
          </ac:spMkLst>
        </pc:spChg>
      </pc:sldChg>
      <pc:sldChg chg="del">
        <pc:chgData name="Wittman, Barry" userId="bff186cd-6ce8-41ba-8e8c-e85cdef216de" providerId="ADAL" clId="{35A5A11E-7041-4812-BA0F-E23AFEAFE6AC}" dt="2025-09-08T18:03:21.636" v="31" actId="2696"/>
        <pc:sldMkLst>
          <pc:docMk/>
          <pc:sldMk cId="1483483880" sldId="572"/>
        </pc:sldMkLst>
      </pc:sldChg>
      <pc:sldChg chg="del">
        <pc:chgData name="Wittman, Barry" userId="bff186cd-6ce8-41ba-8e8c-e85cdef216de" providerId="ADAL" clId="{35A5A11E-7041-4812-BA0F-E23AFEAFE6AC}" dt="2025-09-08T18:03:22.838" v="32" actId="2696"/>
        <pc:sldMkLst>
          <pc:docMk/>
          <pc:sldMk cId="355026193" sldId="573"/>
        </pc:sldMkLst>
      </pc:sldChg>
      <pc:sldChg chg="del">
        <pc:chgData name="Wittman, Barry" userId="bff186cd-6ce8-41ba-8e8c-e85cdef216de" providerId="ADAL" clId="{35A5A11E-7041-4812-BA0F-E23AFEAFE6AC}" dt="2025-09-08T18:03:26.518" v="33" actId="2696"/>
        <pc:sldMkLst>
          <pc:docMk/>
          <pc:sldMk cId="4081904066" sldId="574"/>
        </pc:sldMkLst>
      </pc:sldChg>
      <pc:sldChg chg="del">
        <pc:chgData name="Wittman, Barry" userId="bff186cd-6ce8-41ba-8e8c-e85cdef216de" providerId="ADAL" clId="{35A5A11E-7041-4812-BA0F-E23AFEAFE6AC}" dt="2025-09-08T18:03:27.196" v="34" actId="2696"/>
        <pc:sldMkLst>
          <pc:docMk/>
          <pc:sldMk cId="123808025" sldId="575"/>
        </pc:sldMkLst>
      </pc:sldChg>
      <pc:sldChg chg="add del">
        <pc:chgData name="Wittman, Barry" userId="bff186cd-6ce8-41ba-8e8c-e85cdef216de" providerId="ADAL" clId="{35A5A11E-7041-4812-BA0F-E23AFEAFE6AC}" dt="2025-09-08T18:03:18.562" v="30"/>
        <pc:sldMkLst>
          <pc:docMk/>
          <pc:sldMk cId="2133134722" sldId="582"/>
        </pc:sldMkLst>
      </pc:sldChg>
      <pc:sldChg chg="add del">
        <pc:chgData name="Wittman, Barry" userId="bff186cd-6ce8-41ba-8e8c-e85cdef216de" providerId="ADAL" clId="{35A5A11E-7041-4812-BA0F-E23AFEAFE6AC}" dt="2025-09-08T18:03:18.562" v="30"/>
        <pc:sldMkLst>
          <pc:docMk/>
          <pc:sldMk cId="2474998579" sldId="583"/>
        </pc:sldMkLst>
      </pc:sldChg>
      <pc:sldChg chg="add del">
        <pc:chgData name="Wittman, Barry" userId="bff186cd-6ce8-41ba-8e8c-e85cdef216de" providerId="ADAL" clId="{35A5A11E-7041-4812-BA0F-E23AFEAFE6AC}" dt="2025-09-08T18:03:18.562" v="30"/>
        <pc:sldMkLst>
          <pc:docMk/>
          <pc:sldMk cId="898213060" sldId="584"/>
        </pc:sldMkLst>
      </pc:sldChg>
      <pc:sldChg chg="add del">
        <pc:chgData name="Wittman, Barry" userId="bff186cd-6ce8-41ba-8e8c-e85cdef216de" providerId="ADAL" clId="{35A5A11E-7041-4812-BA0F-E23AFEAFE6AC}" dt="2025-09-08T18:03:18.562" v="30"/>
        <pc:sldMkLst>
          <pc:docMk/>
          <pc:sldMk cId="857720488" sldId="585"/>
        </pc:sldMkLst>
      </pc:sldChg>
      <pc:sldChg chg="add del">
        <pc:chgData name="Wittman, Barry" userId="bff186cd-6ce8-41ba-8e8c-e85cdef216de" providerId="ADAL" clId="{35A5A11E-7041-4812-BA0F-E23AFEAFE6AC}" dt="2025-09-08T18:03:18.562" v="30"/>
        <pc:sldMkLst>
          <pc:docMk/>
          <pc:sldMk cId="4208327331" sldId="586"/>
        </pc:sldMkLst>
      </pc:sldChg>
      <pc:sldChg chg="add del">
        <pc:chgData name="Wittman, Barry" userId="bff186cd-6ce8-41ba-8e8c-e85cdef216de" providerId="ADAL" clId="{35A5A11E-7041-4812-BA0F-E23AFEAFE6AC}" dt="2025-09-08T18:03:18.562" v="30"/>
        <pc:sldMkLst>
          <pc:docMk/>
          <pc:sldMk cId="1054001472" sldId="587"/>
        </pc:sldMkLst>
      </pc:sldChg>
      <pc:sldChg chg="add del">
        <pc:chgData name="Wittman, Barry" userId="bff186cd-6ce8-41ba-8e8c-e85cdef216de" providerId="ADAL" clId="{35A5A11E-7041-4812-BA0F-E23AFEAFE6AC}" dt="2025-09-08T18:03:18.562" v="30"/>
        <pc:sldMkLst>
          <pc:docMk/>
          <pc:sldMk cId="2268727925" sldId="588"/>
        </pc:sldMkLst>
      </pc:sldChg>
      <pc:sldChg chg="add del">
        <pc:chgData name="Wittman, Barry" userId="bff186cd-6ce8-41ba-8e8c-e85cdef216de" providerId="ADAL" clId="{35A5A11E-7041-4812-BA0F-E23AFEAFE6AC}" dt="2025-09-08T18:03:18.562" v="30"/>
        <pc:sldMkLst>
          <pc:docMk/>
          <pc:sldMk cId="3960777607" sldId="589"/>
        </pc:sldMkLst>
      </pc:sldChg>
      <pc:sldChg chg="add del">
        <pc:chgData name="Wittman, Barry" userId="bff186cd-6ce8-41ba-8e8c-e85cdef216de" providerId="ADAL" clId="{35A5A11E-7041-4812-BA0F-E23AFEAFE6AC}" dt="2025-09-08T18:03:18.562" v="30"/>
        <pc:sldMkLst>
          <pc:docMk/>
          <pc:sldMk cId="4158203980" sldId="590"/>
        </pc:sldMkLst>
      </pc:sldChg>
      <pc:sldChg chg="modSp add del">
        <pc:chgData name="Wittman, Barry" userId="bff186cd-6ce8-41ba-8e8c-e85cdef216de" providerId="ADAL" clId="{35A5A11E-7041-4812-BA0F-E23AFEAFE6AC}" dt="2025-09-08T18:03:34.934" v="35" actId="20577"/>
        <pc:sldMkLst>
          <pc:docMk/>
          <pc:sldMk cId="2257962658" sldId="591"/>
        </pc:sldMkLst>
        <pc:graphicFrameChg chg="modGraphic">
          <ac:chgData name="Wittman, Barry" userId="bff186cd-6ce8-41ba-8e8c-e85cdef216de" providerId="ADAL" clId="{35A5A11E-7041-4812-BA0F-E23AFEAFE6AC}" dt="2025-09-08T18:03:34.934" v="35" actId="20577"/>
          <ac:graphicFrameMkLst>
            <pc:docMk/>
            <pc:sldMk cId="2257962658" sldId="591"/>
            <ac:graphicFrameMk id="4" creationId="{00000000-0000-0000-0000-000000000000}"/>
          </ac:graphicFrameMkLst>
        </pc:graphicFrameChg>
      </pc:sldChg>
    </pc:docChg>
  </pc:docChgLst>
  <pc:docChgLst>
    <pc:chgData name="Wittman, Barry" userId="bff186cd-6ce8-41ba-8e8c-e85cdef216de" providerId="ADAL" clId="{13A8EDAE-E257-4329-8550-AE1BFF8A64FA}"/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C77903-BCA4-4342-BA6A-8D3A689DC01F}" type="doc">
      <dgm:prSet loTypeId="urn:microsoft.com/office/officeart/2005/8/layout/process2" loCatId="process" qsTypeId="urn:microsoft.com/office/officeart/2005/8/quickstyle/simple4" qsCatId="simple" csTypeId="urn:microsoft.com/office/officeart/2005/8/colors/colorful1" csCatId="colorful" phldr="1"/>
      <dgm:spPr/>
    </dgm:pt>
    <dgm:pt modelId="{39740670-80C9-453E-B401-A1D795EAE09D}">
      <dgm:prSet phldrT="[Text]"/>
      <dgm:spPr/>
      <dgm:t>
        <a:bodyPr/>
        <a:lstStyle/>
        <a:p>
          <a:r>
            <a:rPr lang="en-US" dirty="0"/>
            <a:t>Substitute bytes</a:t>
          </a:r>
        </a:p>
      </dgm:t>
    </dgm:pt>
    <dgm:pt modelId="{C7FFE559-6EC7-422A-AC72-2787DA21F224}" type="parTrans" cxnId="{A783786F-A8FD-455C-8858-2FDC4FAA2501}">
      <dgm:prSet/>
      <dgm:spPr/>
      <dgm:t>
        <a:bodyPr/>
        <a:lstStyle/>
        <a:p>
          <a:endParaRPr lang="en-US"/>
        </a:p>
      </dgm:t>
    </dgm:pt>
    <dgm:pt modelId="{FE48F290-EE82-4D98-A013-3BAFAF03C9B5}" type="sibTrans" cxnId="{A783786F-A8FD-455C-8858-2FDC4FAA2501}">
      <dgm:prSet/>
      <dgm:spPr/>
      <dgm:t>
        <a:bodyPr/>
        <a:lstStyle/>
        <a:p>
          <a:endParaRPr lang="en-US"/>
        </a:p>
      </dgm:t>
    </dgm:pt>
    <dgm:pt modelId="{373329E4-0EFB-4315-8BC2-DA5631DB737E}">
      <dgm:prSet phldrT="[Text]"/>
      <dgm:spPr/>
      <dgm:t>
        <a:bodyPr/>
        <a:lstStyle/>
        <a:p>
          <a:r>
            <a:rPr lang="en-US" dirty="0"/>
            <a:t>Shift rows</a:t>
          </a:r>
        </a:p>
      </dgm:t>
    </dgm:pt>
    <dgm:pt modelId="{0AE50C36-D263-45FC-8F45-4CB91E63E8F8}" type="parTrans" cxnId="{766A2608-160E-4862-968A-F25674452CE3}">
      <dgm:prSet/>
      <dgm:spPr/>
      <dgm:t>
        <a:bodyPr/>
        <a:lstStyle/>
        <a:p>
          <a:endParaRPr lang="en-US"/>
        </a:p>
      </dgm:t>
    </dgm:pt>
    <dgm:pt modelId="{4C602336-DED1-4F18-8BD3-E76E84A85E38}" type="sibTrans" cxnId="{766A2608-160E-4862-968A-F25674452CE3}">
      <dgm:prSet/>
      <dgm:spPr/>
      <dgm:t>
        <a:bodyPr/>
        <a:lstStyle/>
        <a:p>
          <a:endParaRPr lang="en-US"/>
        </a:p>
      </dgm:t>
    </dgm:pt>
    <dgm:pt modelId="{9A171B97-D83D-44A9-B508-4D956173B6A8}">
      <dgm:prSet phldrT="[Text]"/>
      <dgm:spPr/>
      <dgm:t>
        <a:bodyPr/>
        <a:lstStyle/>
        <a:p>
          <a:r>
            <a:rPr lang="en-US" dirty="0"/>
            <a:t>Mix columns</a:t>
          </a:r>
        </a:p>
      </dgm:t>
    </dgm:pt>
    <dgm:pt modelId="{EF82C1BB-C1C0-4F7B-9732-AF2FD990EF80}" type="parTrans" cxnId="{6BB60034-E7CF-48C1-88F0-E3F979720B65}">
      <dgm:prSet/>
      <dgm:spPr/>
      <dgm:t>
        <a:bodyPr/>
        <a:lstStyle/>
        <a:p>
          <a:endParaRPr lang="en-US"/>
        </a:p>
      </dgm:t>
    </dgm:pt>
    <dgm:pt modelId="{DAA1367D-6253-48C3-91A4-1E021B6F7CB8}" type="sibTrans" cxnId="{6BB60034-E7CF-48C1-88F0-E3F979720B65}">
      <dgm:prSet/>
      <dgm:spPr/>
      <dgm:t>
        <a:bodyPr/>
        <a:lstStyle/>
        <a:p>
          <a:endParaRPr lang="en-US"/>
        </a:p>
      </dgm:t>
    </dgm:pt>
    <dgm:pt modelId="{C0FEE06C-F70E-4524-A253-5DC19AC891D0}">
      <dgm:prSet phldrT="[Text]"/>
      <dgm:spPr/>
      <dgm:t>
        <a:bodyPr/>
        <a:lstStyle/>
        <a:p>
          <a:r>
            <a:rPr lang="en-US" dirty="0"/>
            <a:t>Add round key</a:t>
          </a:r>
        </a:p>
      </dgm:t>
    </dgm:pt>
    <dgm:pt modelId="{14332BAF-9671-4141-999A-F4577E34D8C5}" type="parTrans" cxnId="{3792C276-141A-43D3-BF1E-E209A36A061F}">
      <dgm:prSet/>
      <dgm:spPr/>
      <dgm:t>
        <a:bodyPr/>
        <a:lstStyle/>
        <a:p>
          <a:endParaRPr lang="en-US"/>
        </a:p>
      </dgm:t>
    </dgm:pt>
    <dgm:pt modelId="{0DF66874-1570-41B7-8D45-D9D26FF8C653}" type="sibTrans" cxnId="{3792C276-141A-43D3-BF1E-E209A36A061F}">
      <dgm:prSet/>
      <dgm:spPr/>
      <dgm:t>
        <a:bodyPr/>
        <a:lstStyle/>
        <a:p>
          <a:endParaRPr lang="en-US"/>
        </a:p>
      </dgm:t>
    </dgm:pt>
    <dgm:pt modelId="{DE6B09DE-7601-4684-ABC3-289C7EA722A8}" type="pres">
      <dgm:prSet presAssocID="{B2C77903-BCA4-4342-BA6A-8D3A689DC01F}" presName="linearFlow" presStyleCnt="0">
        <dgm:presLayoutVars>
          <dgm:resizeHandles val="exact"/>
        </dgm:presLayoutVars>
      </dgm:prSet>
      <dgm:spPr/>
    </dgm:pt>
    <dgm:pt modelId="{ACFC1D67-B231-408E-8434-6D143E120883}" type="pres">
      <dgm:prSet presAssocID="{39740670-80C9-453E-B401-A1D795EAE09D}" presName="node" presStyleLbl="node1" presStyleIdx="0" presStyleCnt="4">
        <dgm:presLayoutVars>
          <dgm:bulletEnabled val="1"/>
        </dgm:presLayoutVars>
      </dgm:prSet>
      <dgm:spPr/>
    </dgm:pt>
    <dgm:pt modelId="{6B904F55-CE71-4234-8C7B-ED6C463B6918}" type="pres">
      <dgm:prSet presAssocID="{FE48F290-EE82-4D98-A013-3BAFAF03C9B5}" presName="sibTrans" presStyleLbl="sibTrans2D1" presStyleIdx="0" presStyleCnt="3"/>
      <dgm:spPr/>
    </dgm:pt>
    <dgm:pt modelId="{30235F45-54D5-4425-8489-A5C211E8C8F8}" type="pres">
      <dgm:prSet presAssocID="{FE48F290-EE82-4D98-A013-3BAFAF03C9B5}" presName="connectorText" presStyleLbl="sibTrans2D1" presStyleIdx="0" presStyleCnt="3"/>
      <dgm:spPr/>
    </dgm:pt>
    <dgm:pt modelId="{7F612BCD-4563-44EC-87C1-040439B134EC}" type="pres">
      <dgm:prSet presAssocID="{373329E4-0EFB-4315-8BC2-DA5631DB737E}" presName="node" presStyleLbl="node1" presStyleIdx="1" presStyleCnt="4">
        <dgm:presLayoutVars>
          <dgm:bulletEnabled val="1"/>
        </dgm:presLayoutVars>
      </dgm:prSet>
      <dgm:spPr/>
    </dgm:pt>
    <dgm:pt modelId="{087AFC6A-14B5-4691-95DB-9CC71CB97C9B}" type="pres">
      <dgm:prSet presAssocID="{4C602336-DED1-4F18-8BD3-E76E84A85E38}" presName="sibTrans" presStyleLbl="sibTrans2D1" presStyleIdx="1" presStyleCnt="3"/>
      <dgm:spPr/>
    </dgm:pt>
    <dgm:pt modelId="{3D293955-5139-47C9-93C5-FB57BBF10D61}" type="pres">
      <dgm:prSet presAssocID="{4C602336-DED1-4F18-8BD3-E76E84A85E38}" presName="connectorText" presStyleLbl="sibTrans2D1" presStyleIdx="1" presStyleCnt="3"/>
      <dgm:spPr/>
    </dgm:pt>
    <dgm:pt modelId="{FE51A2C6-D9C0-42F9-B9DC-12AB2571EB7E}" type="pres">
      <dgm:prSet presAssocID="{9A171B97-D83D-44A9-B508-4D956173B6A8}" presName="node" presStyleLbl="node1" presStyleIdx="2" presStyleCnt="4">
        <dgm:presLayoutVars>
          <dgm:bulletEnabled val="1"/>
        </dgm:presLayoutVars>
      </dgm:prSet>
      <dgm:spPr/>
    </dgm:pt>
    <dgm:pt modelId="{D1717BC0-601C-47A0-81A4-7F0599FD516D}" type="pres">
      <dgm:prSet presAssocID="{DAA1367D-6253-48C3-91A4-1E021B6F7CB8}" presName="sibTrans" presStyleLbl="sibTrans2D1" presStyleIdx="2" presStyleCnt="3"/>
      <dgm:spPr/>
    </dgm:pt>
    <dgm:pt modelId="{8B635D6A-E204-4867-AB57-3CE0A5D8CBA1}" type="pres">
      <dgm:prSet presAssocID="{DAA1367D-6253-48C3-91A4-1E021B6F7CB8}" presName="connectorText" presStyleLbl="sibTrans2D1" presStyleIdx="2" presStyleCnt="3"/>
      <dgm:spPr/>
    </dgm:pt>
    <dgm:pt modelId="{A811F357-5371-49EF-BC97-9507FD8BE838}" type="pres">
      <dgm:prSet presAssocID="{C0FEE06C-F70E-4524-A253-5DC19AC891D0}" presName="node" presStyleLbl="node1" presStyleIdx="3" presStyleCnt="4">
        <dgm:presLayoutVars>
          <dgm:bulletEnabled val="1"/>
        </dgm:presLayoutVars>
      </dgm:prSet>
      <dgm:spPr/>
    </dgm:pt>
  </dgm:ptLst>
  <dgm:cxnLst>
    <dgm:cxn modelId="{27F2A900-12F1-421B-8A76-D9584A08E2BC}" type="presOf" srcId="{FE48F290-EE82-4D98-A013-3BAFAF03C9B5}" destId="{6B904F55-CE71-4234-8C7B-ED6C463B6918}" srcOrd="0" destOrd="0" presId="urn:microsoft.com/office/officeart/2005/8/layout/process2"/>
    <dgm:cxn modelId="{766A2608-160E-4862-968A-F25674452CE3}" srcId="{B2C77903-BCA4-4342-BA6A-8D3A689DC01F}" destId="{373329E4-0EFB-4315-8BC2-DA5631DB737E}" srcOrd="1" destOrd="0" parTransId="{0AE50C36-D263-45FC-8F45-4CB91E63E8F8}" sibTransId="{4C602336-DED1-4F18-8BD3-E76E84A85E38}"/>
    <dgm:cxn modelId="{1FBB9B19-FEA5-416B-AD49-811A79E6BA6D}" type="presOf" srcId="{4C602336-DED1-4F18-8BD3-E76E84A85E38}" destId="{3D293955-5139-47C9-93C5-FB57BBF10D61}" srcOrd="1" destOrd="0" presId="urn:microsoft.com/office/officeart/2005/8/layout/process2"/>
    <dgm:cxn modelId="{6BB60034-E7CF-48C1-88F0-E3F979720B65}" srcId="{B2C77903-BCA4-4342-BA6A-8D3A689DC01F}" destId="{9A171B97-D83D-44A9-B508-4D956173B6A8}" srcOrd="2" destOrd="0" parTransId="{EF82C1BB-C1C0-4F7B-9732-AF2FD990EF80}" sibTransId="{DAA1367D-6253-48C3-91A4-1E021B6F7CB8}"/>
    <dgm:cxn modelId="{C422F537-BE56-422D-9E4C-0671A840EA73}" type="presOf" srcId="{DAA1367D-6253-48C3-91A4-1E021B6F7CB8}" destId="{8B635D6A-E204-4867-AB57-3CE0A5D8CBA1}" srcOrd="1" destOrd="0" presId="urn:microsoft.com/office/officeart/2005/8/layout/process2"/>
    <dgm:cxn modelId="{578E2138-9963-425B-831A-78A4F09AEBD2}" type="presOf" srcId="{DAA1367D-6253-48C3-91A4-1E021B6F7CB8}" destId="{D1717BC0-601C-47A0-81A4-7F0599FD516D}" srcOrd="0" destOrd="0" presId="urn:microsoft.com/office/officeart/2005/8/layout/process2"/>
    <dgm:cxn modelId="{6E168968-3D93-4088-997D-D1F376D03A76}" type="presOf" srcId="{B2C77903-BCA4-4342-BA6A-8D3A689DC01F}" destId="{DE6B09DE-7601-4684-ABC3-289C7EA722A8}" srcOrd="0" destOrd="0" presId="urn:microsoft.com/office/officeart/2005/8/layout/process2"/>
    <dgm:cxn modelId="{5BFAC468-37DA-4E98-A457-84734FEA8BB7}" type="presOf" srcId="{4C602336-DED1-4F18-8BD3-E76E84A85E38}" destId="{087AFC6A-14B5-4691-95DB-9CC71CB97C9B}" srcOrd="0" destOrd="0" presId="urn:microsoft.com/office/officeart/2005/8/layout/process2"/>
    <dgm:cxn modelId="{0545304C-076B-4F9A-BBAD-54D122324735}" type="presOf" srcId="{39740670-80C9-453E-B401-A1D795EAE09D}" destId="{ACFC1D67-B231-408E-8434-6D143E120883}" srcOrd="0" destOrd="0" presId="urn:microsoft.com/office/officeart/2005/8/layout/process2"/>
    <dgm:cxn modelId="{A783786F-A8FD-455C-8858-2FDC4FAA2501}" srcId="{B2C77903-BCA4-4342-BA6A-8D3A689DC01F}" destId="{39740670-80C9-453E-B401-A1D795EAE09D}" srcOrd="0" destOrd="0" parTransId="{C7FFE559-6EC7-422A-AC72-2787DA21F224}" sibTransId="{FE48F290-EE82-4D98-A013-3BAFAF03C9B5}"/>
    <dgm:cxn modelId="{A4B14A76-2A83-4DD4-B0BC-CC5BBEBE1822}" type="presOf" srcId="{373329E4-0EFB-4315-8BC2-DA5631DB737E}" destId="{7F612BCD-4563-44EC-87C1-040439B134EC}" srcOrd="0" destOrd="0" presId="urn:microsoft.com/office/officeart/2005/8/layout/process2"/>
    <dgm:cxn modelId="{3792C276-141A-43D3-BF1E-E209A36A061F}" srcId="{B2C77903-BCA4-4342-BA6A-8D3A689DC01F}" destId="{C0FEE06C-F70E-4524-A253-5DC19AC891D0}" srcOrd="3" destOrd="0" parTransId="{14332BAF-9671-4141-999A-F4577E34D8C5}" sibTransId="{0DF66874-1570-41B7-8D45-D9D26FF8C653}"/>
    <dgm:cxn modelId="{815BDE86-82E5-4718-AC17-221EA29B4AB7}" type="presOf" srcId="{9A171B97-D83D-44A9-B508-4D956173B6A8}" destId="{FE51A2C6-D9C0-42F9-B9DC-12AB2571EB7E}" srcOrd="0" destOrd="0" presId="urn:microsoft.com/office/officeart/2005/8/layout/process2"/>
    <dgm:cxn modelId="{A9BA3C92-203C-4F0A-A7CC-22F434449380}" type="presOf" srcId="{C0FEE06C-F70E-4524-A253-5DC19AC891D0}" destId="{A811F357-5371-49EF-BC97-9507FD8BE838}" srcOrd="0" destOrd="0" presId="urn:microsoft.com/office/officeart/2005/8/layout/process2"/>
    <dgm:cxn modelId="{05453DAA-5E46-4FEF-AEA7-A836BCBCA868}" type="presOf" srcId="{FE48F290-EE82-4D98-A013-3BAFAF03C9B5}" destId="{30235F45-54D5-4425-8489-A5C211E8C8F8}" srcOrd="1" destOrd="0" presId="urn:microsoft.com/office/officeart/2005/8/layout/process2"/>
    <dgm:cxn modelId="{17751A4A-67D8-40FC-8CA3-0355F69E7AA4}" type="presParOf" srcId="{DE6B09DE-7601-4684-ABC3-289C7EA722A8}" destId="{ACFC1D67-B231-408E-8434-6D143E120883}" srcOrd="0" destOrd="0" presId="urn:microsoft.com/office/officeart/2005/8/layout/process2"/>
    <dgm:cxn modelId="{BA4AC576-B404-4A59-9694-3AAC2952A754}" type="presParOf" srcId="{DE6B09DE-7601-4684-ABC3-289C7EA722A8}" destId="{6B904F55-CE71-4234-8C7B-ED6C463B6918}" srcOrd="1" destOrd="0" presId="urn:microsoft.com/office/officeart/2005/8/layout/process2"/>
    <dgm:cxn modelId="{27592B7D-CA72-4D18-A2D8-5D36B3356616}" type="presParOf" srcId="{6B904F55-CE71-4234-8C7B-ED6C463B6918}" destId="{30235F45-54D5-4425-8489-A5C211E8C8F8}" srcOrd="0" destOrd="0" presId="urn:microsoft.com/office/officeart/2005/8/layout/process2"/>
    <dgm:cxn modelId="{8068BAEA-0F8F-4363-8328-DF5288A04485}" type="presParOf" srcId="{DE6B09DE-7601-4684-ABC3-289C7EA722A8}" destId="{7F612BCD-4563-44EC-87C1-040439B134EC}" srcOrd="2" destOrd="0" presId="urn:microsoft.com/office/officeart/2005/8/layout/process2"/>
    <dgm:cxn modelId="{4391D869-3684-439D-892E-AAF6BAD478E1}" type="presParOf" srcId="{DE6B09DE-7601-4684-ABC3-289C7EA722A8}" destId="{087AFC6A-14B5-4691-95DB-9CC71CB97C9B}" srcOrd="3" destOrd="0" presId="urn:microsoft.com/office/officeart/2005/8/layout/process2"/>
    <dgm:cxn modelId="{65AD8368-8D40-412C-B765-FCD20987DB5A}" type="presParOf" srcId="{087AFC6A-14B5-4691-95DB-9CC71CB97C9B}" destId="{3D293955-5139-47C9-93C5-FB57BBF10D61}" srcOrd="0" destOrd="0" presId="urn:microsoft.com/office/officeart/2005/8/layout/process2"/>
    <dgm:cxn modelId="{B04D1124-63CA-425A-A8EE-513BC594CBA5}" type="presParOf" srcId="{DE6B09DE-7601-4684-ABC3-289C7EA722A8}" destId="{FE51A2C6-D9C0-42F9-B9DC-12AB2571EB7E}" srcOrd="4" destOrd="0" presId="urn:microsoft.com/office/officeart/2005/8/layout/process2"/>
    <dgm:cxn modelId="{44CD5B9A-4981-47C0-AD23-C919B0669967}" type="presParOf" srcId="{DE6B09DE-7601-4684-ABC3-289C7EA722A8}" destId="{D1717BC0-601C-47A0-81A4-7F0599FD516D}" srcOrd="5" destOrd="0" presId="urn:microsoft.com/office/officeart/2005/8/layout/process2"/>
    <dgm:cxn modelId="{29E8963A-1674-4DA4-9769-043B69BFE747}" type="presParOf" srcId="{D1717BC0-601C-47A0-81A4-7F0599FD516D}" destId="{8B635D6A-E204-4867-AB57-3CE0A5D8CBA1}" srcOrd="0" destOrd="0" presId="urn:microsoft.com/office/officeart/2005/8/layout/process2"/>
    <dgm:cxn modelId="{CF6FB61A-0C10-41A0-B5C6-4BA817C835A5}" type="presParOf" srcId="{DE6B09DE-7601-4684-ABC3-289C7EA722A8}" destId="{A811F357-5371-49EF-BC97-9507FD8BE838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C77903-BCA4-4342-BA6A-8D3A689DC01F}" type="doc">
      <dgm:prSet loTypeId="urn:microsoft.com/office/officeart/2005/8/layout/process2" loCatId="process" qsTypeId="urn:microsoft.com/office/officeart/2005/8/quickstyle/simple4" qsCatId="simple" csTypeId="urn:microsoft.com/office/officeart/2005/8/colors/colorful1" csCatId="colorful" phldr="1"/>
      <dgm:spPr/>
    </dgm:pt>
    <dgm:pt modelId="{39740670-80C9-453E-B401-A1D795EAE09D}">
      <dgm:prSet phldrT="[Text]"/>
      <dgm:spPr/>
      <dgm:t>
        <a:bodyPr/>
        <a:lstStyle/>
        <a:p>
          <a:r>
            <a:rPr lang="en-US" dirty="0"/>
            <a:t>Substitute bytes</a:t>
          </a:r>
        </a:p>
      </dgm:t>
    </dgm:pt>
    <dgm:pt modelId="{C7FFE559-6EC7-422A-AC72-2787DA21F224}" type="parTrans" cxnId="{A783786F-A8FD-455C-8858-2FDC4FAA2501}">
      <dgm:prSet/>
      <dgm:spPr/>
      <dgm:t>
        <a:bodyPr/>
        <a:lstStyle/>
        <a:p>
          <a:endParaRPr lang="en-US"/>
        </a:p>
      </dgm:t>
    </dgm:pt>
    <dgm:pt modelId="{FE48F290-EE82-4D98-A013-3BAFAF03C9B5}" type="sibTrans" cxnId="{A783786F-A8FD-455C-8858-2FDC4FAA2501}">
      <dgm:prSet/>
      <dgm:spPr/>
      <dgm:t>
        <a:bodyPr/>
        <a:lstStyle/>
        <a:p>
          <a:endParaRPr lang="en-US"/>
        </a:p>
      </dgm:t>
    </dgm:pt>
    <dgm:pt modelId="{373329E4-0EFB-4315-8BC2-DA5631DB737E}">
      <dgm:prSet phldrT="[Text]"/>
      <dgm:spPr/>
      <dgm:t>
        <a:bodyPr/>
        <a:lstStyle/>
        <a:p>
          <a:r>
            <a:rPr lang="en-US" dirty="0"/>
            <a:t>Shift rows</a:t>
          </a:r>
        </a:p>
      </dgm:t>
    </dgm:pt>
    <dgm:pt modelId="{0AE50C36-D263-45FC-8F45-4CB91E63E8F8}" type="parTrans" cxnId="{766A2608-160E-4862-968A-F25674452CE3}">
      <dgm:prSet/>
      <dgm:spPr/>
      <dgm:t>
        <a:bodyPr/>
        <a:lstStyle/>
        <a:p>
          <a:endParaRPr lang="en-US"/>
        </a:p>
      </dgm:t>
    </dgm:pt>
    <dgm:pt modelId="{4C602336-DED1-4F18-8BD3-E76E84A85E38}" type="sibTrans" cxnId="{766A2608-160E-4862-968A-F25674452CE3}">
      <dgm:prSet/>
      <dgm:spPr/>
      <dgm:t>
        <a:bodyPr/>
        <a:lstStyle/>
        <a:p>
          <a:endParaRPr lang="en-US"/>
        </a:p>
      </dgm:t>
    </dgm:pt>
    <dgm:pt modelId="{C0FEE06C-F70E-4524-A253-5DC19AC891D0}">
      <dgm:prSet phldrT="[Text]"/>
      <dgm:spPr>
        <a:gradFill rotWithShape="0">
          <a:gsLst>
            <a:gs pos="0">
              <a:srgbClr val="2787A0"/>
            </a:gs>
            <a:gs pos="80000">
              <a:srgbClr val="36B1D2"/>
            </a:gs>
            <a:gs pos="100000">
              <a:srgbClr val="34B3D6"/>
            </a:gs>
          </a:gsLst>
        </a:gradFill>
      </dgm:spPr>
      <dgm:t>
        <a:bodyPr/>
        <a:lstStyle/>
        <a:p>
          <a:r>
            <a:rPr lang="en-US" dirty="0"/>
            <a:t>Add round key</a:t>
          </a:r>
        </a:p>
      </dgm:t>
    </dgm:pt>
    <dgm:pt modelId="{14332BAF-9671-4141-999A-F4577E34D8C5}" type="parTrans" cxnId="{3792C276-141A-43D3-BF1E-E209A36A061F}">
      <dgm:prSet/>
      <dgm:spPr/>
      <dgm:t>
        <a:bodyPr/>
        <a:lstStyle/>
        <a:p>
          <a:endParaRPr lang="en-US"/>
        </a:p>
      </dgm:t>
    </dgm:pt>
    <dgm:pt modelId="{0DF66874-1570-41B7-8D45-D9D26FF8C653}" type="sibTrans" cxnId="{3792C276-141A-43D3-BF1E-E209A36A061F}">
      <dgm:prSet/>
      <dgm:spPr/>
      <dgm:t>
        <a:bodyPr/>
        <a:lstStyle/>
        <a:p>
          <a:endParaRPr lang="en-US"/>
        </a:p>
      </dgm:t>
    </dgm:pt>
    <dgm:pt modelId="{DE6B09DE-7601-4684-ABC3-289C7EA722A8}" type="pres">
      <dgm:prSet presAssocID="{B2C77903-BCA4-4342-BA6A-8D3A689DC01F}" presName="linearFlow" presStyleCnt="0">
        <dgm:presLayoutVars>
          <dgm:resizeHandles val="exact"/>
        </dgm:presLayoutVars>
      </dgm:prSet>
      <dgm:spPr/>
    </dgm:pt>
    <dgm:pt modelId="{ACFC1D67-B231-408E-8434-6D143E120883}" type="pres">
      <dgm:prSet presAssocID="{39740670-80C9-453E-B401-A1D795EAE09D}" presName="node" presStyleLbl="node1" presStyleIdx="0" presStyleCnt="3">
        <dgm:presLayoutVars>
          <dgm:bulletEnabled val="1"/>
        </dgm:presLayoutVars>
      </dgm:prSet>
      <dgm:spPr/>
    </dgm:pt>
    <dgm:pt modelId="{6B904F55-CE71-4234-8C7B-ED6C463B6918}" type="pres">
      <dgm:prSet presAssocID="{FE48F290-EE82-4D98-A013-3BAFAF03C9B5}" presName="sibTrans" presStyleLbl="sibTrans2D1" presStyleIdx="0" presStyleCnt="2"/>
      <dgm:spPr/>
    </dgm:pt>
    <dgm:pt modelId="{30235F45-54D5-4425-8489-A5C211E8C8F8}" type="pres">
      <dgm:prSet presAssocID="{FE48F290-EE82-4D98-A013-3BAFAF03C9B5}" presName="connectorText" presStyleLbl="sibTrans2D1" presStyleIdx="0" presStyleCnt="2"/>
      <dgm:spPr/>
    </dgm:pt>
    <dgm:pt modelId="{7F612BCD-4563-44EC-87C1-040439B134EC}" type="pres">
      <dgm:prSet presAssocID="{373329E4-0EFB-4315-8BC2-DA5631DB737E}" presName="node" presStyleLbl="node1" presStyleIdx="1" presStyleCnt="3">
        <dgm:presLayoutVars>
          <dgm:bulletEnabled val="1"/>
        </dgm:presLayoutVars>
      </dgm:prSet>
      <dgm:spPr/>
    </dgm:pt>
    <dgm:pt modelId="{087AFC6A-14B5-4691-95DB-9CC71CB97C9B}" type="pres">
      <dgm:prSet presAssocID="{4C602336-DED1-4F18-8BD3-E76E84A85E38}" presName="sibTrans" presStyleLbl="sibTrans2D1" presStyleIdx="1" presStyleCnt="2"/>
      <dgm:spPr/>
    </dgm:pt>
    <dgm:pt modelId="{3D293955-5139-47C9-93C5-FB57BBF10D61}" type="pres">
      <dgm:prSet presAssocID="{4C602336-DED1-4F18-8BD3-E76E84A85E38}" presName="connectorText" presStyleLbl="sibTrans2D1" presStyleIdx="1" presStyleCnt="2"/>
      <dgm:spPr/>
    </dgm:pt>
    <dgm:pt modelId="{A811F357-5371-49EF-BC97-9507FD8BE838}" type="pres">
      <dgm:prSet presAssocID="{C0FEE06C-F70E-4524-A253-5DC19AC891D0}" presName="node" presStyleLbl="node1" presStyleIdx="2" presStyleCnt="3">
        <dgm:presLayoutVars>
          <dgm:bulletEnabled val="1"/>
        </dgm:presLayoutVars>
      </dgm:prSet>
      <dgm:spPr/>
    </dgm:pt>
  </dgm:ptLst>
  <dgm:cxnLst>
    <dgm:cxn modelId="{766A2608-160E-4862-968A-F25674452CE3}" srcId="{B2C77903-BCA4-4342-BA6A-8D3A689DC01F}" destId="{373329E4-0EFB-4315-8BC2-DA5631DB737E}" srcOrd="1" destOrd="0" parTransId="{0AE50C36-D263-45FC-8F45-4CB91E63E8F8}" sibTransId="{4C602336-DED1-4F18-8BD3-E76E84A85E38}"/>
    <dgm:cxn modelId="{53D36E0A-2DED-4AAC-B948-1B05E57D39BE}" type="presOf" srcId="{FE48F290-EE82-4D98-A013-3BAFAF03C9B5}" destId="{30235F45-54D5-4425-8489-A5C211E8C8F8}" srcOrd="1" destOrd="0" presId="urn:microsoft.com/office/officeart/2005/8/layout/process2"/>
    <dgm:cxn modelId="{C8B4F40B-D14C-48F6-AF31-6B86BDF10C4A}" type="presOf" srcId="{373329E4-0EFB-4315-8BC2-DA5631DB737E}" destId="{7F612BCD-4563-44EC-87C1-040439B134EC}" srcOrd="0" destOrd="0" presId="urn:microsoft.com/office/officeart/2005/8/layout/process2"/>
    <dgm:cxn modelId="{A783786F-A8FD-455C-8858-2FDC4FAA2501}" srcId="{B2C77903-BCA4-4342-BA6A-8D3A689DC01F}" destId="{39740670-80C9-453E-B401-A1D795EAE09D}" srcOrd="0" destOrd="0" parTransId="{C7FFE559-6EC7-422A-AC72-2787DA21F224}" sibTransId="{FE48F290-EE82-4D98-A013-3BAFAF03C9B5}"/>
    <dgm:cxn modelId="{3792C276-141A-43D3-BF1E-E209A36A061F}" srcId="{B2C77903-BCA4-4342-BA6A-8D3A689DC01F}" destId="{C0FEE06C-F70E-4524-A253-5DC19AC891D0}" srcOrd="2" destOrd="0" parTransId="{14332BAF-9671-4141-999A-F4577E34D8C5}" sibTransId="{0DF66874-1570-41B7-8D45-D9D26FF8C653}"/>
    <dgm:cxn modelId="{E9773779-0425-4175-A7A9-7D6CDAF0E9EB}" type="presOf" srcId="{FE48F290-EE82-4D98-A013-3BAFAF03C9B5}" destId="{6B904F55-CE71-4234-8C7B-ED6C463B6918}" srcOrd="0" destOrd="0" presId="urn:microsoft.com/office/officeart/2005/8/layout/process2"/>
    <dgm:cxn modelId="{63E99CB6-9447-442D-897E-FBC7B8372691}" type="presOf" srcId="{C0FEE06C-F70E-4524-A253-5DC19AC891D0}" destId="{A811F357-5371-49EF-BC97-9507FD8BE838}" srcOrd="0" destOrd="0" presId="urn:microsoft.com/office/officeart/2005/8/layout/process2"/>
    <dgm:cxn modelId="{160BE4E3-649C-4D80-90E8-C7FA91FAD1C3}" type="presOf" srcId="{B2C77903-BCA4-4342-BA6A-8D3A689DC01F}" destId="{DE6B09DE-7601-4684-ABC3-289C7EA722A8}" srcOrd="0" destOrd="0" presId="urn:microsoft.com/office/officeart/2005/8/layout/process2"/>
    <dgm:cxn modelId="{2B968FF3-3937-4C23-AA58-011F3928470B}" type="presOf" srcId="{39740670-80C9-453E-B401-A1D795EAE09D}" destId="{ACFC1D67-B231-408E-8434-6D143E120883}" srcOrd="0" destOrd="0" presId="urn:microsoft.com/office/officeart/2005/8/layout/process2"/>
    <dgm:cxn modelId="{9090AFF8-6E5D-420D-8625-A5329AB519D1}" type="presOf" srcId="{4C602336-DED1-4F18-8BD3-E76E84A85E38}" destId="{087AFC6A-14B5-4691-95DB-9CC71CB97C9B}" srcOrd="0" destOrd="0" presId="urn:microsoft.com/office/officeart/2005/8/layout/process2"/>
    <dgm:cxn modelId="{0DDC79FA-2853-4AF3-A8FA-4E2D42B8A2CF}" type="presOf" srcId="{4C602336-DED1-4F18-8BD3-E76E84A85E38}" destId="{3D293955-5139-47C9-93C5-FB57BBF10D61}" srcOrd="1" destOrd="0" presId="urn:microsoft.com/office/officeart/2005/8/layout/process2"/>
    <dgm:cxn modelId="{B7123FC0-5C45-425B-803B-FB7DEBAD76F1}" type="presParOf" srcId="{DE6B09DE-7601-4684-ABC3-289C7EA722A8}" destId="{ACFC1D67-B231-408E-8434-6D143E120883}" srcOrd="0" destOrd="0" presId="urn:microsoft.com/office/officeart/2005/8/layout/process2"/>
    <dgm:cxn modelId="{F10F24C4-9CAF-440B-85AF-C5571ABF531C}" type="presParOf" srcId="{DE6B09DE-7601-4684-ABC3-289C7EA722A8}" destId="{6B904F55-CE71-4234-8C7B-ED6C463B6918}" srcOrd="1" destOrd="0" presId="urn:microsoft.com/office/officeart/2005/8/layout/process2"/>
    <dgm:cxn modelId="{15BF739F-BA72-4A45-81C1-8B20AABA513C}" type="presParOf" srcId="{6B904F55-CE71-4234-8C7B-ED6C463B6918}" destId="{30235F45-54D5-4425-8489-A5C211E8C8F8}" srcOrd="0" destOrd="0" presId="urn:microsoft.com/office/officeart/2005/8/layout/process2"/>
    <dgm:cxn modelId="{5FE2B387-B5E3-4B1B-8CE1-C75565DA8316}" type="presParOf" srcId="{DE6B09DE-7601-4684-ABC3-289C7EA722A8}" destId="{7F612BCD-4563-44EC-87C1-040439B134EC}" srcOrd="2" destOrd="0" presId="urn:microsoft.com/office/officeart/2005/8/layout/process2"/>
    <dgm:cxn modelId="{85AA1529-5CD3-4D1B-9266-592A3A948B7E}" type="presParOf" srcId="{DE6B09DE-7601-4684-ABC3-289C7EA722A8}" destId="{087AFC6A-14B5-4691-95DB-9CC71CB97C9B}" srcOrd="3" destOrd="0" presId="urn:microsoft.com/office/officeart/2005/8/layout/process2"/>
    <dgm:cxn modelId="{C465C151-8090-4619-8408-065DE649919D}" type="presParOf" srcId="{087AFC6A-14B5-4691-95DB-9CC71CB97C9B}" destId="{3D293955-5139-47C9-93C5-FB57BBF10D61}" srcOrd="0" destOrd="0" presId="urn:microsoft.com/office/officeart/2005/8/layout/process2"/>
    <dgm:cxn modelId="{EA0827BC-A274-46BC-B290-B58E6C38F684}" type="presParOf" srcId="{DE6B09DE-7601-4684-ABC3-289C7EA722A8}" destId="{A811F357-5371-49EF-BC97-9507FD8BE838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FC1D67-B231-408E-8434-6D143E120883}">
      <dsp:nvSpPr>
        <dsp:cNvPr id="0" name=""/>
        <dsp:cNvSpPr/>
      </dsp:nvSpPr>
      <dsp:spPr>
        <a:xfrm>
          <a:off x="165799" y="1562"/>
          <a:ext cx="1725801" cy="581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Substitute bytes</a:t>
          </a:r>
        </a:p>
      </dsp:txBody>
      <dsp:txXfrm>
        <a:off x="182825" y="18588"/>
        <a:ext cx="1691749" cy="547270"/>
      </dsp:txXfrm>
    </dsp:sp>
    <dsp:sp modelId="{6B904F55-CE71-4234-8C7B-ED6C463B6918}">
      <dsp:nvSpPr>
        <dsp:cNvPr id="0" name=""/>
        <dsp:cNvSpPr/>
      </dsp:nvSpPr>
      <dsp:spPr>
        <a:xfrm rot="5400000">
          <a:off x="919702" y="597418"/>
          <a:ext cx="217995" cy="26159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950221" y="619218"/>
        <a:ext cx="156957" cy="152597"/>
      </dsp:txXfrm>
    </dsp:sp>
    <dsp:sp modelId="{7F612BCD-4563-44EC-87C1-040439B134EC}">
      <dsp:nvSpPr>
        <dsp:cNvPr id="0" name=""/>
        <dsp:cNvSpPr/>
      </dsp:nvSpPr>
      <dsp:spPr>
        <a:xfrm>
          <a:off x="165799" y="873546"/>
          <a:ext cx="1725801" cy="581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Shift rows</a:t>
          </a:r>
        </a:p>
      </dsp:txBody>
      <dsp:txXfrm>
        <a:off x="182825" y="890572"/>
        <a:ext cx="1691749" cy="547270"/>
      </dsp:txXfrm>
    </dsp:sp>
    <dsp:sp modelId="{087AFC6A-14B5-4691-95DB-9CC71CB97C9B}">
      <dsp:nvSpPr>
        <dsp:cNvPr id="0" name=""/>
        <dsp:cNvSpPr/>
      </dsp:nvSpPr>
      <dsp:spPr>
        <a:xfrm rot="5400000">
          <a:off x="919702" y="1469402"/>
          <a:ext cx="217995" cy="26159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950221" y="1491202"/>
        <a:ext cx="156957" cy="152597"/>
      </dsp:txXfrm>
    </dsp:sp>
    <dsp:sp modelId="{FE51A2C6-D9C0-42F9-B9DC-12AB2571EB7E}">
      <dsp:nvSpPr>
        <dsp:cNvPr id="0" name=""/>
        <dsp:cNvSpPr/>
      </dsp:nvSpPr>
      <dsp:spPr>
        <a:xfrm>
          <a:off x="165799" y="1745530"/>
          <a:ext cx="1725801" cy="581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Mix columns</a:t>
          </a:r>
        </a:p>
      </dsp:txBody>
      <dsp:txXfrm>
        <a:off x="182825" y="1762556"/>
        <a:ext cx="1691749" cy="547270"/>
      </dsp:txXfrm>
    </dsp:sp>
    <dsp:sp modelId="{D1717BC0-601C-47A0-81A4-7F0599FD516D}">
      <dsp:nvSpPr>
        <dsp:cNvPr id="0" name=""/>
        <dsp:cNvSpPr/>
      </dsp:nvSpPr>
      <dsp:spPr>
        <a:xfrm rot="5400000">
          <a:off x="919702" y="2341386"/>
          <a:ext cx="217995" cy="26159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950221" y="2363186"/>
        <a:ext cx="156957" cy="152597"/>
      </dsp:txXfrm>
    </dsp:sp>
    <dsp:sp modelId="{A811F357-5371-49EF-BC97-9507FD8BE838}">
      <dsp:nvSpPr>
        <dsp:cNvPr id="0" name=""/>
        <dsp:cNvSpPr/>
      </dsp:nvSpPr>
      <dsp:spPr>
        <a:xfrm>
          <a:off x="165799" y="2617514"/>
          <a:ext cx="1725801" cy="581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Add round key</a:t>
          </a:r>
        </a:p>
      </dsp:txBody>
      <dsp:txXfrm>
        <a:off x="182825" y="2634540"/>
        <a:ext cx="1691749" cy="5472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FC1D67-B231-408E-8434-6D143E120883}">
      <dsp:nvSpPr>
        <dsp:cNvPr id="0" name=""/>
        <dsp:cNvSpPr/>
      </dsp:nvSpPr>
      <dsp:spPr>
        <a:xfrm>
          <a:off x="241935" y="0"/>
          <a:ext cx="1725930" cy="609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Substitute bytes</a:t>
          </a:r>
        </a:p>
      </dsp:txBody>
      <dsp:txXfrm>
        <a:off x="259790" y="17855"/>
        <a:ext cx="1690220" cy="573890"/>
      </dsp:txXfrm>
    </dsp:sp>
    <dsp:sp modelId="{6B904F55-CE71-4234-8C7B-ED6C463B6918}">
      <dsp:nvSpPr>
        <dsp:cNvPr id="0" name=""/>
        <dsp:cNvSpPr/>
      </dsp:nvSpPr>
      <dsp:spPr>
        <a:xfrm rot="5400000">
          <a:off x="990600" y="624840"/>
          <a:ext cx="228599" cy="2743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 rot="-5400000">
        <a:off x="1022604" y="647700"/>
        <a:ext cx="164592" cy="160019"/>
      </dsp:txXfrm>
    </dsp:sp>
    <dsp:sp modelId="{7F612BCD-4563-44EC-87C1-040439B134EC}">
      <dsp:nvSpPr>
        <dsp:cNvPr id="0" name=""/>
        <dsp:cNvSpPr/>
      </dsp:nvSpPr>
      <dsp:spPr>
        <a:xfrm>
          <a:off x="241935" y="914400"/>
          <a:ext cx="1725930" cy="609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Shift rows</a:t>
          </a:r>
        </a:p>
      </dsp:txBody>
      <dsp:txXfrm>
        <a:off x="259790" y="932255"/>
        <a:ext cx="1690220" cy="573890"/>
      </dsp:txXfrm>
    </dsp:sp>
    <dsp:sp modelId="{087AFC6A-14B5-4691-95DB-9CC71CB97C9B}">
      <dsp:nvSpPr>
        <dsp:cNvPr id="0" name=""/>
        <dsp:cNvSpPr/>
      </dsp:nvSpPr>
      <dsp:spPr>
        <a:xfrm rot="5400000">
          <a:off x="990600" y="1539239"/>
          <a:ext cx="228600" cy="2743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 rot="-5400000">
        <a:off x="1022604" y="1562099"/>
        <a:ext cx="164592" cy="160020"/>
      </dsp:txXfrm>
    </dsp:sp>
    <dsp:sp modelId="{A811F357-5371-49EF-BC97-9507FD8BE838}">
      <dsp:nvSpPr>
        <dsp:cNvPr id="0" name=""/>
        <dsp:cNvSpPr/>
      </dsp:nvSpPr>
      <dsp:spPr>
        <a:xfrm>
          <a:off x="241935" y="1828800"/>
          <a:ext cx="1725930" cy="60960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787A0"/>
            </a:gs>
            <a:gs pos="80000">
              <a:srgbClr val="36B1D2"/>
            </a:gs>
            <a:gs pos="100000">
              <a:srgbClr val="34B3D6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Add round key</a:t>
          </a:r>
        </a:p>
      </dsp:txBody>
      <dsp:txXfrm>
        <a:off x="259790" y="1846655"/>
        <a:ext cx="1690220" cy="573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66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66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9/10/2025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4290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 columns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Mixing the columns is the most confusing part</a:t>
                </a:r>
              </a:p>
              <a:p>
                <a:r>
                  <a:rPr lang="en-US" dirty="0"/>
                  <a:t>An invertible linear transformation is applied to each column, diffusing its data along the column</a:t>
                </a:r>
              </a:p>
              <a:p>
                <a:r>
                  <a:rPr lang="en-US" dirty="0"/>
                  <a:t>This transformation can be viewed as "multiplication" by the following matrix</a:t>
                </a:r>
              </a:p>
              <a:p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1 means don’t change the value, 2 means left shift by one bit, and 3 means left shift by one bit and XOR with the original value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449" r="-944" b="-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File:AES-MixColumns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9858" y="3200401"/>
            <a:ext cx="4307542" cy="228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72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016130"/>
          </a:xfrm>
        </p:spPr>
        <p:txBody>
          <a:bodyPr>
            <a:normAutofit/>
          </a:bodyPr>
          <a:lstStyle/>
          <a:p>
            <a:r>
              <a:rPr lang="en-US" dirty="0"/>
              <a:t>XOR the current round key with the state</a:t>
            </a:r>
          </a:p>
          <a:p>
            <a:r>
              <a:rPr lang="en-US" dirty="0"/>
              <a:t>This step is very simple, except that the key schedule that generates the round key from the overall key is complex</a:t>
            </a:r>
          </a:p>
          <a:p>
            <a:endParaRPr lang="en-US" dirty="0"/>
          </a:p>
        </p:txBody>
      </p:sp>
      <p:pic>
        <p:nvPicPr>
          <p:cNvPr id="5122" name="Picture 2" descr="File:AES-AddRoundKey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234" y="3733801"/>
            <a:ext cx="3842766" cy="2990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32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 rounds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2728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AES supports key sizes of 128, 192, and 256 bits</a:t>
            </a:r>
          </a:p>
          <a:p>
            <a:pPr lvl="1"/>
            <a:r>
              <a:rPr lang="en-US" dirty="0" err="1"/>
              <a:t>Rijndael</a:t>
            </a:r>
            <a:r>
              <a:rPr lang="en-US" dirty="0"/>
              <a:t> supports unlimited key size, in principle, as well as other block sizes</a:t>
            </a:r>
          </a:p>
          <a:p>
            <a:r>
              <a:rPr lang="en-US" dirty="0"/>
              <a:t>128-bit keys use 10 rounds, 192 use 12, and 256 use 14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743200" y="3048000"/>
            <a:ext cx="1725930" cy="1066800"/>
            <a:chOff x="1264666" y="3124200"/>
            <a:chExt cx="1725930" cy="1066800"/>
          </a:xfrm>
        </p:grpSpPr>
        <p:grpSp>
          <p:nvGrpSpPr>
            <p:cNvPr id="7" name="Group 6"/>
            <p:cNvGrpSpPr/>
            <p:nvPr/>
          </p:nvGrpSpPr>
          <p:grpSpPr>
            <a:xfrm>
              <a:off x="1264666" y="3581400"/>
              <a:ext cx="1725930" cy="609600"/>
              <a:chOff x="241935" y="1828800"/>
              <a:chExt cx="1725930" cy="609600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241935" y="1828800"/>
                <a:ext cx="1725930" cy="609600"/>
              </a:xfrm>
              <a:prstGeom prst="roundRect">
                <a:avLst>
                  <a:gd name="adj" fmla="val 10000"/>
                </a:avLst>
              </a:prstGeom>
              <a:gradFill rotWithShape="0">
                <a:gsLst>
                  <a:gs pos="0">
                    <a:srgbClr val="2787A0"/>
                  </a:gs>
                  <a:gs pos="80000">
                    <a:srgbClr val="36B1D2"/>
                  </a:gs>
                  <a:gs pos="100000">
                    <a:srgbClr val="34B3D6"/>
                  </a:gs>
                </a:gsLst>
              </a:gradFill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Rounded Rectangle 4"/>
              <p:cNvSpPr/>
              <p:nvPr/>
            </p:nvSpPr>
            <p:spPr>
              <a:xfrm>
                <a:off x="259790" y="1846655"/>
                <a:ext cx="1690220" cy="57389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dirty="0"/>
                  <a:t>Add round key</a:t>
                </a: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1264666" y="3124200"/>
              <a:ext cx="17259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First Round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983734" y="3048000"/>
            <a:ext cx="2057400" cy="3657600"/>
            <a:chOff x="3505200" y="3124200"/>
            <a:chExt cx="2057400" cy="3657600"/>
          </a:xfrm>
        </p:grpSpPr>
        <p:graphicFrame>
          <p:nvGraphicFramePr>
            <p:cNvPr id="5" name="Diagram 4"/>
            <p:cNvGraphicFramePr/>
            <p:nvPr>
              <p:extLst/>
            </p:nvPr>
          </p:nvGraphicFramePr>
          <p:xfrm>
            <a:off x="3505200" y="3581400"/>
            <a:ext cx="2057400" cy="32004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1" name="TextBox 10"/>
            <p:cNvSpPr txBox="1"/>
            <p:nvPr/>
          </p:nvSpPr>
          <p:spPr>
            <a:xfrm>
              <a:off x="3596132" y="3124200"/>
              <a:ext cx="18595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Normal Round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269734" y="3048000"/>
            <a:ext cx="2209800" cy="2895600"/>
            <a:chOff x="5791200" y="3124200"/>
            <a:chExt cx="2209800" cy="2895600"/>
          </a:xfrm>
        </p:grpSpPr>
        <p:graphicFrame>
          <p:nvGraphicFramePr>
            <p:cNvPr id="6" name="Diagram 5"/>
            <p:cNvGraphicFramePr/>
            <p:nvPr>
              <p:extLst/>
            </p:nvPr>
          </p:nvGraphicFramePr>
          <p:xfrm>
            <a:off x="5791200" y="3581400"/>
            <a:ext cx="2209800" cy="24384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6019800" y="3124200"/>
              <a:ext cx="17259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Last Round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400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 pros and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Strengths</a:t>
            </a:r>
          </a:p>
          <a:p>
            <a:pPr lvl="1"/>
            <a:r>
              <a:rPr lang="en-US" dirty="0"/>
              <a:t>Strong key size</a:t>
            </a:r>
          </a:p>
          <a:p>
            <a:pPr lvl="1"/>
            <a:r>
              <a:rPr lang="en-US" dirty="0"/>
              <a:t>Fast in hardware and software</a:t>
            </a:r>
          </a:p>
          <a:p>
            <a:pPr lvl="1"/>
            <a:r>
              <a:rPr lang="en-US" dirty="0"/>
              <a:t>Rich algebraic structure</a:t>
            </a:r>
          </a:p>
          <a:p>
            <a:pPr lvl="1"/>
            <a:r>
              <a:rPr lang="en-US" dirty="0"/>
              <a:t>Well-studied, open standard</a:t>
            </a:r>
          </a:p>
          <a:p>
            <a:r>
              <a:rPr lang="en-US" dirty="0"/>
              <a:t>Weaknesses</a:t>
            </a:r>
          </a:p>
          <a:p>
            <a:pPr lvl="1"/>
            <a:r>
              <a:rPr lang="en-US" dirty="0"/>
              <a:t>Almost none</a:t>
            </a:r>
          </a:p>
          <a:p>
            <a:pPr lvl="1"/>
            <a:r>
              <a:rPr lang="en-US" dirty="0"/>
              <a:t>A few theoretical attacks exist on reduced-round numbers of AES</a:t>
            </a:r>
          </a:p>
          <a:p>
            <a:pPr lvl="1"/>
            <a:r>
              <a:rPr lang="en-US" dirty="0"/>
              <a:t>No practical attacks other than side-channel attacks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2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4648200" cy="5006609"/>
          </a:xfrm>
        </p:spPr>
        <p:txBody>
          <a:bodyPr>
            <a:normAutofit/>
          </a:bodyPr>
          <a:lstStyle/>
          <a:p>
            <a:r>
              <a:rPr lang="en-US" dirty="0"/>
              <a:t>No practical attacks exist on the full AES</a:t>
            </a:r>
          </a:p>
          <a:p>
            <a:r>
              <a:rPr lang="en-US" dirty="0"/>
              <a:t>With reduced numbers of rounds and strong attack models, there are some theoretical attacks</a:t>
            </a:r>
          </a:p>
          <a:p>
            <a:pPr lvl="1"/>
            <a:r>
              <a:rPr lang="en-US" dirty="0"/>
              <a:t>CP = chosen plaintexts</a:t>
            </a:r>
          </a:p>
          <a:p>
            <a:pPr lvl="1"/>
            <a:r>
              <a:rPr lang="en-US" dirty="0"/>
              <a:t>RK-CP = related key chosen plaintexts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526446" y="1684716"/>
          <a:ext cx="6208354" cy="5020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4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Rounds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Key Size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4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32</a:t>
                      </a:r>
                      <a:r>
                        <a:rPr lang="en-US" sz="2000" dirty="0"/>
                        <a:t> CP</a:t>
                      </a:r>
                      <a:endParaRPr lang="en-US" sz="20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1998</a:t>
                      </a:r>
                      <a:endParaRPr lang="en-US" sz="2000" baseline="30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4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6 ∙ 2</a:t>
                      </a:r>
                      <a:r>
                        <a:rPr lang="en-US" sz="2000" baseline="30000" dirty="0"/>
                        <a:t>32</a:t>
                      </a:r>
                      <a:r>
                        <a:rPr lang="en-US" sz="2000" dirty="0"/>
                        <a:t> CP</a:t>
                      </a:r>
                      <a:endParaRPr lang="en-US" sz="20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4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19 ∙ 2</a:t>
                      </a:r>
                      <a:r>
                        <a:rPr lang="en-US" sz="2000" baseline="30000" dirty="0"/>
                        <a:t>32</a:t>
                      </a:r>
                      <a:r>
                        <a:rPr lang="en-US" sz="2000" dirty="0"/>
                        <a:t> CP</a:t>
                      </a:r>
                      <a:endParaRPr lang="en-US" sz="20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155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4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21 ∙ 2</a:t>
                      </a:r>
                      <a:r>
                        <a:rPr lang="en-US" sz="2000" baseline="30000" dirty="0"/>
                        <a:t>32</a:t>
                      </a:r>
                      <a:r>
                        <a:rPr lang="en-US" sz="2000" dirty="0"/>
                        <a:t> CP</a:t>
                      </a:r>
                      <a:endParaRPr lang="en-US" sz="20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172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4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128</a:t>
                      </a:r>
                      <a:r>
                        <a:rPr lang="en-US" sz="2000" dirty="0"/>
                        <a:t> – 2</a:t>
                      </a:r>
                      <a:r>
                        <a:rPr lang="en-US" sz="2000" baseline="30000" dirty="0"/>
                        <a:t>119</a:t>
                      </a:r>
                      <a:r>
                        <a:rPr lang="en-US" sz="2000" dirty="0"/>
                        <a:t> CP</a:t>
                      </a:r>
                      <a:endParaRPr lang="en-US" sz="20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4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128</a:t>
                      </a:r>
                      <a:r>
                        <a:rPr lang="en-US" sz="2000" dirty="0"/>
                        <a:t> – 2</a:t>
                      </a:r>
                      <a:r>
                        <a:rPr lang="en-US" sz="2000" baseline="30000" dirty="0"/>
                        <a:t>119</a:t>
                      </a:r>
                      <a:r>
                        <a:rPr lang="en-US" sz="2000" dirty="0"/>
                        <a:t> CP</a:t>
                      </a:r>
                      <a:endParaRPr lang="en-US" sz="20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188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84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128</a:t>
                      </a:r>
                      <a:r>
                        <a:rPr lang="en-US" sz="2000" dirty="0"/>
                        <a:t> – 2</a:t>
                      </a:r>
                      <a:r>
                        <a:rPr lang="en-US" sz="2000" baseline="30000" dirty="0"/>
                        <a:t>119</a:t>
                      </a:r>
                      <a:r>
                        <a:rPr lang="en-US" sz="2000" dirty="0"/>
                        <a:t> CP</a:t>
                      </a:r>
                      <a:endParaRPr lang="en-US" sz="20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204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84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85</a:t>
                      </a:r>
                      <a:r>
                        <a:rPr lang="en-US" sz="2000" dirty="0"/>
                        <a:t> RK-CP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224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4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123</a:t>
                      </a:r>
                      <a:r>
                        <a:rPr lang="en-US" sz="2000" dirty="0"/>
                        <a:t> RK-CP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176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2009</a:t>
                      </a:r>
                      <a:endParaRPr lang="en-US" sz="2000" baseline="30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4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99.5</a:t>
                      </a:r>
                      <a:r>
                        <a:rPr lang="en-US" sz="2000" dirty="0"/>
                        <a:t> RK-CP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99.5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2009</a:t>
                      </a:r>
                      <a:endParaRPr lang="en-US" sz="2000" baseline="30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840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88</a:t>
                      </a:r>
                      <a:r>
                        <a:rPr lang="en-US" sz="2000" dirty="0"/>
                        <a:t> CP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r>
                        <a:rPr lang="en-US" sz="2000" baseline="30000" dirty="0"/>
                        <a:t>126.1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2011</a:t>
                      </a:r>
                      <a:endParaRPr lang="en-US" sz="2000" baseline="30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77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channel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9304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Attacks that rely on timing, measuring cache, energy consumption, or other ways an implementation leaks data are called </a:t>
            </a:r>
            <a:r>
              <a:rPr lang="en-US" b="1" dirty="0"/>
              <a:t>side-channel attacks</a:t>
            </a:r>
          </a:p>
          <a:p>
            <a:r>
              <a:rPr lang="en-US" dirty="0"/>
              <a:t>Several practical side channel attacks for AES </a:t>
            </a:r>
            <a:r>
              <a:rPr lang="en-US" b="1" dirty="0"/>
              <a:t>do</a:t>
            </a:r>
            <a:r>
              <a:rPr lang="en-US" dirty="0"/>
              <a:t> exist</a:t>
            </a:r>
          </a:p>
          <a:p>
            <a:pPr lvl="1"/>
            <a:r>
              <a:rPr lang="en-US" dirty="0"/>
              <a:t>In 2005, Bernstein found a cache-timing attack that broke an </a:t>
            </a:r>
            <a:r>
              <a:rPr lang="en-US" dirty="0" err="1"/>
              <a:t>OpenSSL</a:t>
            </a:r>
            <a:r>
              <a:rPr lang="en-US" dirty="0"/>
              <a:t> implementation of AES using 200 million chosen plaintexts and a server that would give him precise timing data</a:t>
            </a:r>
          </a:p>
          <a:p>
            <a:pPr lvl="1"/>
            <a:r>
              <a:rPr lang="en-US" dirty="0"/>
              <a:t>Later in 2005, </a:t>
            </a:r>
            <a:r>
              <a:rPr lang="en-US" dirty="0" err="1"/>
              <a:t>Osvik</a:t>
            </a:r>
            <a:r>
              <a:rPr lang="en-US" dirty="0"/>
              <a:t> et al. found an attack that recovered a key after 800 encryptions in only 65 milliseconds, with software running on the target machine</a:t>
            </a:r>
          </a:p>
          <a:p>
            <a:pPr lvl="1"/>
            <a:r>
              <a:rPr lang="en-US" dirty="0"/>
              <a:t>In 2009, </a:t>
            </a:r>
            <a:r>
              <a:rPr lang="en-US" dirty="0" err="1"/>
              <a:t>Saha</a:t>
            </a:r>
            <a:r>
              <a:rPr lang="en-US" dirty="0"/>
              <a:t> et al. found an attack on hardware using differential fault analysis to recover a key with a complexity of 2</a:t>
            </a:r>
            <a:r>
              <a:rPr lang="en-US" baseline="30000" dirty="0"/>
              <a:t>32</a:t>
            </a:r>
          </a:p>
          <a:p>
            <a:pPr lvl="1"/>
            <a:r>
              <a:rPr lang="en-US" dirty="0"/>
              <a:t>In 2010, </a:t>
            </a:r>
            <a:r>
              <a:rPr lang="en-US" dirty="0" err="1"/>
              <a:t>Bangerter</a:t>
            </a:r>
            <a:r>
              <a:rPr lang="en-US" dirty="0"/>
              <a:t>  et al. found a cache-timing attack that required no knowledge of plaintexts or ciphertexts and could work in about 3 minutes after monitoring 100 encryptions</a:t>
            </a:r>
          </a:p>
          <a:p>
            <a:pPr lvl="1"/>
            <a:r>
              <a:rPr lang="en-US" dirty="0"/>
              <a:t>In 2016, </a:t>
            </a:r>
            <a:r>
              <a:rPr lang="en-US" dirty="0" err="1"/>
              <a:t>Ashokkumar</a:t>
            </a:r>
            <a:r>
              <a:rPr lang="en-US" dirty="0"/>
              <a:t> et al. found an attack that needs only 6-7 blocks of plaintext and ciphertext and runs in under a minute</a:t>
            </a:r>
          </a:p>
        </p:txBody>
      </p:sp>
    </p:spTree>
    <p:extLst>
      <p:ext uri="{BB962C8B-B14F-4D97-AF65-F5344CB8AC3E}">
        <p14:creationId xmlns:p14="http://schemas.microsoft.com/office/powerpoint/2010/main" val="415820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 vs. DES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980344"/>
              </p:ext>
            </p:extLst>
          </p:nvPr>
        </p:nvGraphicFramePr>
        <p:xfrm>
          <a:off x="612590" y="1676400"/>
          <a:ext cx="1112221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4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1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6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1782">
                <a:tc>
                  <a:txBody>
                    <a:bodyPr/>
                    <a:lstStyle/>
                    <a:p>
                      <a:pPr algn="ctr"/>
                      <a:endParaRPr lang="en-US" sz="22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782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1976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1999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782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/>
                        <a:t>Block size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64 bits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128</a:t>
                      </a:r>
                      <a:r>
                        <a:rPr lang="en-US" sz="2200" baseline="0" dirty="0"/>
                        <a:t> bits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782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/>
                        <a:t>Key length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56 bits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128, 192, 256 bits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782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/>
                        <a:t>Encryption primitives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Substitution,</a:t>
                      </a:r>
                      <a:r>
                        <a:rPr lang="en-US" sz="2200" baseline="0" dirty="0"/>
                        <a:t> permutation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Substitution, shift, bit mixing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782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/>
                        <a:t>Cryptographic</a:t>
                      </a:r>
                      <a:r>
                        <a:rPr lang="en-US" sz="2200" b="1" baseline="0" dirty="0"/>
                        <a:t> primitives</a:t>
                      </a:r>
                      <a:endParaRPr lang="en-US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Confusion,</a:t>
                      </a:r>
                      <a:r>
                        <a:rPr lang="en-US" sz="2200" baseline="0" dirty="0"/>
                        <a:t> diffusion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Confusion, diffusion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782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/>
                        <a:t>Design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Open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Open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782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/>
                        <a:t>Design rationale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Closed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Open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782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/>
                        <a:t>Selection process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Secret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Secret</a:t>
                      </a:r>
                      <a:r>
                        <a:rPr lang="en-US" sz="2200" baseline="0" dirty="0"/>
                        <a:t> with public comment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782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/>
                        <a:t>Source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IBM</a:t>
                      </a:r>
                      <a:r>
                        <a:rPr lang="en-US" sz="2200" baseline="0" dirty="0"/>
                        <a:t> with NSA help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Independent</a:t>
                      </a:r>
                      <a:r>
                        <a:rPr lang="en-US" sz="2200" baseline="0" dirty="0"/>
                        <a:t> Belgians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1782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/>
                        <a:t>Security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Broken if you've got the resources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 practical attacks yet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962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77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Symmetric key cryptography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 far, we have talked about </a:t>
            </a:r>
            <a:r>
              <a:rPr lang="en-US" b="1" dirty="0"/>
              <a:t>symmetric </a:t>
            </a:r>
            <a:r>
              <a:rPr lang="en-US" dirty="0"/>
              <a:t>(or private) </a:t>
            </a:r>
            <a:r>
              <a:rPr lang="en-US" b="1" dirty="0"/>
              <a:t>key cryptography</a:t>
            </a:r>
          </a:p>
          <a:p>
            <a:r>
              <a:rPr lang="en-US" dirty="0"/>
              <a:t>In symmetric key cryptography, the same key is used for encryption and decryption</a:t>
            </a:r>
          </a:p>
          <a:p>
            <a:r>
              <a:rPr lang="en-US" dirty="0"/>
              <a:t>The key is a </a:t>
            </a:r>
            <a:r>
              <a:rPr lang="en-US" b="1" dirty="0"/>
              <a:t>shared secret</a:t>
            </a:r>
          </a:p>
          <a:p>
            <a:r>
              <a:rPr lang="en-US" dirty="0"/>
              <a:t>This is perfect for sending messages between two parties who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Trust each other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Have shared a secret ahead of time</a:t>
            </a:r>
          </a:p>
        </p:txBody>
      </p:sp>
    </p:spTree>
    <p:extLst>
      <p:ext uri="{BB962C8B-B14F-4D97-AF65-F5344CB8AC3E}">
        <p14:creationId xmlns:p14="http://schemas.microsoft.com/office/powerpoint/2010/main" val="421017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Sometimes, we need something different</a:t>
            </a:r>
          </a:p>
          <a:p>
            <a:r>
              <a:rPr lang="en-US" dirty="0"/>
              <a:t>We want a </a:t>
            </a:r>
            <a:r>
              <a:rPr lang="en-US" b="1" dirty="0"/>
              <a:t>public key</a:t>
            </a:r>
            <a:r>
              <a:rPr lang="en-US" dirty="0"/>
              <a:t> that anyone can use to encrypt a message to Alice</a:t>
            </a:r>
          </a:p>
          <a:p>
            <a:r>
              <a:rPr lang="en-US" dirty="0"/>
              <a:t>Alice has a </a:t>
            </a:r>
            <a:r>
              <a:rPr lang="en-US" b="1" dirty="0"/>
              <a:t>private key</a:t>
            </a:r>
            <a:r>
              <a:rPr lang="en-US" dirty="0"/>
              <a:t> that can decrypt such a message</a:t>
            </a:r>
          </a:p>
          <a:p>
            <a:r>
              <a:rPr lang="en-US" dirty="0"/>
              <a:t>The </a:t>
            </a:r>
            <a:r>
              <a:rPr lang="en-US" b="1" dirty="0"/>
              <a:t>public key</a:t>
            </a:r>
            <a:r>
              <a:rPr lang="en-US" dirty="0"/>
              <a:t> can only encrypt messages; it cannot be used to decrypt messages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29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Secure encryption algorithms</a:t>
            </a:r>
          </a:p>
          <a:p>
            <a:r>
              <a:rPr lang="en-US" dirty="0"/>
              <a:t>DES</a:t>
            </a:r>
          </a:p>
          <a:p>
            <a:r>
              <a:rPr lang="en-US" dirty="0"/>
              <a:t>Started AES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Diffie</a:t>
            </a:r>
            <a:r>
              <a:rPr lang="en-US" dirty="0"/>
              <a:t> and Hellman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1976, </a:t>
            </a:r>
            <a:r>
              <a:rPr lang="en-US" dirty="0" err="1"/>
              <a:t>Diffie</a:t>
            </a:r>
            <a:r>
              <a:rPr lang="en-US" dirty="0"/>
              <a:t> and Hellman proposed the idea of a public key cryptosystem, one in which encryption and decryption keys were different</a:t>
            </a:r>
          </a:p>
          <a:p>
            <a:r>
              <a:rPr lang="en-US" dirty="0"/>
              <a:t>They gave the following three conditions for such a system: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It must be computationally easy to encipher or decipher a message given the appropriate key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It must be computationally infeasible to derive the private key from the public key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It must be computationally infeasible to determine the private key from a chosen plaintext attack</a:t>
            </a:r>
          </a:p>
        </p:txBody>
      </p:sp>
    </p:spTree>
    <p:extLst>
      <p:ext uri="{BB962C8B-B14F-4D97-AF65-F5344CB8AC3E}">
        <p14:creationId xmlns:p14="http://schemas.microsoft.com/office/powerpoint/2010/main" val="360616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(Whitfield) </a:t>
            </a:r>
            <a:r>
              <a:rPr lang="en-US" dirty="0" err="1"/>
              <a:t>Diffie</a:t>
            </a:r>
            <a:r>
              <a:rPr lang="en-US" dirty="0"/>
              <a:t> and (Martin) Hellman "invented" public key cryptography in 1976</a:t>
            </a:r>
          </a:p>
          <a:p>
            <a:r>
              <a:rPr lang="en-US" dirty="0"/>
              <a:t>However, James Ellis invented it in 1970, but his work was for a secret British government agency, classified until 1997</a:t>
            </a:r>
          </a:p>
          <a:p>
            <a:r>
              <a:rPr lang="en-US" dirty="0" err="1"/>
              <a:t>Diffie</a:t>
            </a:r>
            <a:r>
              <a:rPr lang="en-US" dirty="0"/>
              <a:t> and Hellman came up with the idea of a "trapdoor" function (computationally easy one way, hard the other)</a:t>
            </a:r>
          </a:p>
          <a:p>
            <a:r>
              <a:rPr lang="en-US" dirty="0"/>
              <a:t>RSA, a practical algorithm published in 1978, made this idea workable</a:t>
            </a:r>
          </a:p>
          <a:p>
            <a:r>
              <a:rPr lang="en-US" dirty="0"/>
              <a:t>Again, the system had been invented earlier by British intelligence</a:t>
            </a:r>
          </a:p>
          <a:p>
            <a:r>
              <a:rPr lang="en-US" dirty="0"/>
              <a:t>The guys behind RSA made millions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88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Theory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37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RSA depends in large part on the difficulty of factoring large composite numbers (particularly those that are a product of only 2 primes)</a:t>
            </a:r>
          </a:p>
          <a:p>
            <a:r>
              <a:rPr lang="en-US" dirty="0"/>
              <a:t>Recall that an integer </a:t>
            </a:r>
            <a:r>
              <a:rPr lang="en-US" b="1" i="1" dirty="0"/>
              <a:t>p</a:t>
            </a:r>
            <a:r>
              <a:rPr lang="en-US" dirty="0"/>
              <a:t> is prime if</a:t>
            </a:r>
          </a:p>
          <a:p>
            <a:pPr lvl="1"/>
            <a:r>
              <a:rPr lang="en-US" b="1" i="1" dirty="0"/>
              <a:t>p</a:t>
            </a:r>
            <a:r>
              <a:rPr lang="en-US" dirty="0"/>
              <a:t> &gt; 1</a:t>
            </a:r>
          </a:p>
          <a:p>
            <a:pPr lvl="1"/>
            <a:r>
              <a:rPr lang="en-US" b="1" i="1" dirty="0"/>
              <a:t>p</a:t>
            </a:r>
            <a:r>
              <a:rPr lang="en-US" dirty="0"/>
              <a:t> is not divisible by any positive integers other than 1 and itself</a:t>
            </a:r>
          </a:p>
        </p:txBody>
      </p:sp>
    </p:spTree>
    <p:extLst>
      <p:ext uri="{BB962C8B-B14F-4D97-AF65-F5344CB8AC3E}">
        <p14:creationId xmlns:p14="http://schemas.microsoft.com/office/powerpoint/2010/main" val="155308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Fundamental theorem of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integer greater than 1 can be factored into a unique series of prime factors:</a:t>
            </a:r>
          </a:p>
          <a:p>
            <a:pPr lvl="1"/>
            <a:r>
              <a:rPr lang="en-US" dirty="0"/>
              <a:t>Example: 52 = 2</a:t>
            </a:r>
            <a:r>
              <a:rPr lang="en-US" baseline="30000" dirty="0"/>
              <a:t>2</a:t>
            </a:r>
            <a:r>
              <a:rPr lang="en-US" dirty="0"/>
              <a:t> ∙ 13</a:t>
            </a:r>
          </a:p>
          <a:p>
            <a:pPr lvl="1"/>
            <a:endParaRPr lang="en-US" dirty="0"/>
          </a:p>
          <a:p>
            <a:r>
              <a:rPr lang="en-US" dirty="0"/>
              <a:t>Two integers </a:t>
            </a:r>
            <a:r>
              <a:rPr lang="en-US" b="1" i="1" dirty="0"/>
              <a:t>a</a:t>
            </a:r>
            <a:r>
              <a:rPr lang="en-US" dirty="0"/>
              <a:t> and </a:t>
            </a:r>
            <a:r>
              <a:rPr lang="en-US" b="1" i="1" dirty="0"/>
              <a:t>b</a:t>
            </a:r>
            <a:r>
              <a:rPr lang="en-US" dirty="0"/>
              <a:t> (greater than 1) are </a:t>
            </a:r>
            <a:r>
              <a:rPr lang="en-US" b="1" dirty="0"/>
              <a:t>relatively prime</a:t>
            </a:r>
            <a:r>
              <a:rPr lang="en-US" dirty="0"/>
              <a:t> or </a:t>
            </a:r>
            <a:r>
              <a:rPr lang="en-US" b="1" dirty="0" err="1"/>
              <a:t>coprime</a:t>
            </a:r>
            <a:r>
              <a:rPr lang="en-US" dirty="0"/>
              <a:t> if and only if </a:t>
            </a:r>
            <a:r>
              <a:rPr lang="en-US" b="1" i="1" dirty="0"/>
              <a:t>a</a:t>
            </a:r>
            <a:r>
              <a:rPr lang="en-US" dirty="0"/>
              <a:t> shares no prime factors with </a:t>
            </a:r>
            <a:r>
              <a:rPr lang="en-US" b="1" i="1" dirty="0"/>
              <a:t>b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55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</a:t>
            </a:r>
            <a:r>
              <a:rPr lang="en-US" dirty="0" err="1"/>
              <a:t>primality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How do we know if a number is prime?</a:t>
            </a:r>
          </a:p>
          <a:p>
            <a:r>
              <a:rPr lang="en-US" dirty="0"/>
              <a:t>For small numbers, we can try to divide it by all integers less than or equal to its square root</a:t>
            </a:r>
          </a:p>
          <a:p>
            <a:r>
              <a:rPr lang="en-US" dirty="0"/>
              <a:t>RSA-768 was successfully factored in December 2009 into 2 primes</a:t>
            </a:r>
          </a:p>
          <a:p>
            <a:pPr lvl="1"/>
            <a:r>
              <a:rPr lang="en-US" dirty="0"/>
              <a:t>One is: 33478071698956898786044169848212690817704794983713768568912431388982883793 878002287614711652531743087737814467999489</a:t>
            </a:r>
          </a:p>
          <a:p>
            <a:r>
              <a:rPr lang="en-US" dirty="0"/>
              <a:t>You can't test up to the square root of that in any reasonable time</a:t>
            </a:r>
          </a:p>
        </p:txBody>
      </p:sp>
    </p:spTree>
    <p:extLst>
      <p:ext uri="{BB962C8B-B14F-4D97-AF65-F5344CB8AC3E}">
        <p14:creationId xmlns:p14="http://schemas.microsoft.com/office/powerpoint/2010/main" val="367137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</a:t>
            </a:r>
            <a:r>
              <a:rPr lang="en-US" dirty="0" err="1"/>
              <a:t>primality</a:t>
            </a:r>
            <a:r>
              <a:rPr lang="en-US" dirty="0"/>
              <a:t>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2002, the AKS algorithm was published which demonstrated that it was possible to test to see if a number is prime</a:t>
            </a:r>
          </a:p>
          <a:p>
            <a:pPr lvl="1"/>
            <a:r>
              <a:rPr lang="en-US" dirty="0"/>
              <a:t>Deterministically</a:t>
            </a:r>
          </a:p>
          <a:p>
            <a:pPr lvl="1"/>
            <a:r>
              <a:rPr lang="en-US" dirty="0"/>
              <a:t>In time polynomial in the number of digits of the prime</a:t>
            </a:r>
          </a:p>
          <a:p>
            <a:r>
              <a:rPr lang="en-US" dirty="0"/>
              <a:t>This algorithm is of theoretical interest, but it's too slow for testing the primality of RSA moduli</a:t>
            </a:r>
          </a:p>
        </p:txBody>
      </p:sp>
    </p:spTree>
    <p:extLst>
      <p:ext uri="{BB962C8B-B14F-4D97-AF65-F5344CB8AC3E}">
        <p14:creationId xmlns:p14="http://schemas.microsoft.com/office/powerpoint/2010/main" val="376190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Rabin-Miller </a:t>
            </a:r>
            <a:r>
              <a:rPr lang="en-US" dirty="0" err="1"/>
              <a:t>primality</a:t>
            </a:r>
            <a:r>
              <a:rPr lang="en-US" dirty="0"/>
              <a:t>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won't get into the number theory behind this (yet)</a:t>
            </a:r>
          </a:p>
          <a:p>
            <a:r>
              <a:rPr lang="en-US" dirty="0"/>
              <a:t>A Rabin-Miller </a:t>
            </a:r>
            <a:r>
              <a:rPr lang="en-US" dirty="0" err="1"/>
              <a:t>primality</a:t>
            </a:r>
            <a:r>
              <a:rPr lang="en-US" dirty="0"/>
              <a:t> test works as follows:</a:t>
            </a:r>
          </a:p>
          <a:p>
            <a:r>
              <a:rPr lang="en-US" dirty="0"/>
              <a:t>Let </a:t>
            </a:r>
            <a:r>
              <a:rPr lang="en-US" b="1" i="1" dirty="0"/>
              <a:t>n</a:t>
            </a:r>
            <a:r>
              <a:rPr lang="en-US" dirty="0"/>
              <a:t> be the number you want to prove if it's prime or not</a:t>
            </a:r>
          </a:p>
          <a:p>
            <a:pPr lvl="1"/>
            <a:r>
              <a:rPr lang="en-US" b="1" i="1" dirty="0"/>
              <a:t>n</a:t>
            </a:r>
            <a:r>
              <a:rPr lang="en-US" dirty="0"/>
              <a:t> must be odd, thus </a:t>
            </a:r>
            <a:r>
              <a:rPr lang="en-US" b="1" i="1" dirty="0"/>
              <a:t>n</a:t>
            </a:r>
            <a:r>
              <a:rPr lang="en-US" dirty="0"/>
              <a:t> – 1 is even</a:t>
            </a:r>
          </a:p>
          <a:p>
            <a:pPr lvl="1"/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 – 1) = 2</a:t>
            </a:r>
            <a:r>
              <a:rPr lang="en-US" b="1" i="1" baseline="30000" dirty="0"/>
              <a:t>s</a:t>
            </a:r>
            <a:r>
              <a:rPr lang="en-US" b="1" i="1" dirty="0"/>
              <a:t>d</a:t>
            </a:r>
            <a:r>
              <a:rPr lang="en-US" dirty="0"/>
              <a:t> where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d</a:t>
            </a:r>
            <a:r>
              <a:rPr lang="en-US" dirty="0"/>
              <a:t> are positive integers and </a:t>
            </a:r>
            <a:r>
              <a:rPr lang="en-US" b="1" i="1" dirty="0"/>
              <a:t>d</a:t>
            </a:r>
            <a:r>
              <a:rPr lang="en-US" dirty="0"/>
              <a:t> is odd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n</a:t>
            </a:r>
            <a:r>
              <a:rPr lang="en-US" dirty="0"/>
              <a:t> is prime, then for any integer 1 &lt; </a:t>
            </a:r>
            <a:r>
              <a:rPr lang="en-US" b="1" i="1" dirty="0"/>
              <a:t>a</a:t>
            </a:r>
            <a:r>
              <a:rPr lang="en-US" dirty="0"/>
              <a:t> &lt; </a:t>
            </a:r>
            <a:r>
              <a:rPr lang="en-US" b="1" i="1" dirty="0"/>
              <a:t>n</a:t>
            </a:r>
            <a:r>
              <a:rPr lang="en-US" dirty="0"/>
              <a:t>, exactly one of the two is true:</a:t>
            </a:r>
          </a:p>
          <a:p>
            <a:pPr lvl="2"/>
            <a:r>
              <a:rPr lang="en-US" b="1" i="1" dirty="0"/>
              <a:t>a</a:t>
            </a:r>
            <a:r>
              <a:rPr lang="en-US" b="1" i="1" baseline="30000" dirty="0"/>
              <a:t>d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 1 (mod </a:t>
            </a:r>
            <a:r>
              <a:rPr lang="en-US" b="1" i="1" dirty="0">
                <a:sym typeface="Symbol"/>
              </a:rPr>
              <a:t>n</a:t>
            </a:r>
            <a:r>
              <a:rPr lang="en-US" dirty="0">
                <a:sym typeface="Symbol"/>
              </a:rPr>
              <a:t>) or</a:t>
            </a:r>
          </a:p>
          <a:p>
            <a:pPr lvl="2"/>
            <a:r>
              <a:rPr lang="en-US" b="1" i="1" dirty="0">
                <a:sym typeface="Symbol"/>
              </a:rPr>
              <a:t>a</a:t>
            </a:r>
            <a:r>
              <a:rPr lang="en-US" baseline="30000" dirty="0">
                <a:sym typeface="Symbol"/>
              </a:rPr>
              <a:t>2</a:t>
            </a:r>
            <a:r>
              <a:rPr lang="en-US" b="1" i="1" baseline="50000" dirty="0">
                <a:sym typeface="Symbol"/>
              </a:rPr>
              <a:t>r</a:t>
            </a:r>
            <a:r>
              <a:rPr lang="en-US" b="1" i="1" baseline="30000" dirty="0">
                <a:sym typeface="Symbol"/>
              </a:rPr>
              <a:t>d </a:t>
            </a:r>
            <a:r>
              <a:rPr lang="en-US" dirty="0">
                <a:sym typeface="Symbol"/>
              </a:rPr>
              <a:t> -1 (mod </a:t>
            </a:r>
            <a:r>
              <a:rPr lang="en-US" b="1" i="1" dirty="0">
                <a:sym typeface="Symbol"/>
              </a:rPr>
              <a:t>n</a:t>
            </a:r>
            <a:r>
              <a:rPr lang="en-US" dirty="0">
                <a:sym typeface="Symbol"/>
              </a:rPr>
              <a:t>), 1 ≤ </a:t>
            </a:r>
            <a:r>
              <a:rPr lang="en-US" b="1" i="1" dirty="0">
                <a:sym typeface="Symbol"/>
              </a:rPr>
              <a:t>r</a:t>
            </a:r>
            <a:r>
              <a:rPr lang="en-US" dirty="0">
                <a:sym typeface="Symbol"/>
              </a:rPr>
              <a:t> &lt; </a:t>
            </a:r>
            <a:r>
              <a:rPr lang="en-US" b="1" i="1" dirty="0">
                <a:sym typeface="Symbol"/>
              </a:rPr>
              <a:t>s</a:t>
            </a:r>
          </a:p>
          <a:p>
            <a:pPr lvl="1"/>
            <a:r>
              <a:rPr lang="en-US" dirty="0">
                <a:sym typeface="Symbol"/>
              </a:rPr>
              <a:t>Pick several </a:t>
            </a:r>
            <a:r>
              <a:rPr lang="en-US" b="1" i="1" dirty="0">
                <a:sym typeface="Symbol"/>
              </a:rPr>
              <a:t>a </a:t>
            </a:r>
            <a:r>
              <a:rPr lang="en-US" dirty="0">
                <a:sym typeface="Symbol"/>
              </a:rPr>
              <a:t>values, see if either of the two cases hold</a:t>
            </a:r>
          </a:p>
          <a:p>
            <a:pPr lvl="1"/>
            <a:r>
              <a:rPr lang="en-US" dirty="0">
                <a:sym typeface="Symbol"/>
              </a:rPr>
              <a:t>If it ever doesn't, you know you have a composite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22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Rabin-Miller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What if we want to see if 221 is prime?</a:t>
            </a:r>
          </a:p>
          <a:p>
            <a:r>
              <a:rPr lang="en-US" b="1" i="1" dirty="0"/>
              <a:t>n</a:t>
            </a:r>
            <a:r>
              <a:rPr lang="en-US" dirty="0"/>
              <a:t> – 1 = 220 = 2</a:t>
            </a:r>
            <a:r>
              <a:rPr lang="en-US" baseline="30000" dirty="0"/>
              <a:t>2</a:t>
            </a:r>
            <a:r>
              <a:rPr lang="en-US" dirty="0"/>
              <a:t>∙55</a:t>
            </a:r>
          </a:p>
          <a:p>
            <a:r>
              <a:rPr lang="en-US" b="1" i="1" dirty="0"/>
              <a:t>s</a:t>
            </a:r>
            <a:r>
              <a:rPr lang="en-US" dirty="0"/>
              <a:t> = 2</a:t>
            </a:r>
          </a:p>
          <a:p>
            <a:r>
              <a:rPr lang="en-US" b="1" i="1" dirty="0"/>
              <a:t>d</a:t>
            </a:r>
            <a:r>
              <a:rPr lang="en-US" dirty="0"/>
              <a:t> = 55</a:t>
            </a:r>
          </a:p>
          <a:p>
            <a:r>
              <a:rPr lang="en-US" dirty="0"/>
              <a:t>Attempt 1:  Let </a:t>
            </a:r>
            <a:r>
              <a:rPr lang="en-US" b="1" i="1" dirty="0"/>
              <a:t>a</a:t>
            </a:r>
            <a:r>
              <a:rPr lang="en-US" dirty="0"/>
              <a:t> = 174</a:t>
            </a:r>
          </a:p>
          <a:p>
            <a:pPr lvl="1"/>
            <a:r>
              <a:rPr lang="pt-BR" b="1" i="1" dirty="0"/>
              <a:t>a</a:t>
            </a:r>
            <a:r>
              <a:rPr lang="pt-BR" baseline="30000" dirty="0"/>
              <a:t>2</a:t>
            </a:r>
            <a:r>
              <a:rPr lang="pt-BR" baseline="50000" dirty="0"/>
              <a:t>0</a:t>
            </a:r>
            <a:r>
              <a:rPr lang="pt-BR" baseline="30000" dirty="0"/>
              <a:t>·</a:t>
            </a:r>
            <a:r>
              <a:rPr lang="pt-BR" i="1" baseline="30000" dirty="0"/>
              <a:t>d</a:t>
            </a:r>
            <a:r>
              <a:rPr lang="pt-BR" dirty="0"/>
              <a:t> mod </a:t>
            </a:r>
            <a:r>
              <a:rPr lang="pt-BR" i="1" dirty="0"/>
              <a:t>n</a:t>
            </a:r>
            <a:r>
              <a:rPr lang="pt-BR" dirty="0"/>
              <a:t> = 174</a:t>
            </a:r>
            <a:r>
              <a:rPr lang="pt-BR" baseline="30000" dirty="0"/>
              <a:t>55</a:t>
            </a:r>
            <a:r>
              <a:rPr lang="pt-BR" dirty="0"/>
              <a:t> mod 221 = 47 ≠ 1, </a:t>
            </a:r>
            <a:r>
              <a:rPr lang="pt-BR" b="1" i="1" dirty="0"/>
              <a:t>n</a:t>
            </a:r>
            <a:r>
              <a:rPr lang="pt-BR" dirty="0"/>
              <a:t> − 1</a:t>
            </a:r>
          </a:p>
          <a:p>
            <a:pPr lvl="1"/>
            <a:r>
              <a:rPr lang="pt-BR" b="1" i="1" dirty="0"/>
              <a:t>a</a:t>
            </a:r>
            <a:r>
              <a:rPr lang="pt-BR" baseline="30000" dirty="0"/>
              <a:t>2</a:t>
            </a:r>
            <a:r>
              <a:rPr lang="pt-BR" baseline="50000" dirty="0"/>
              <a:t>1</a:t>
            </a:r>
            <a:r>
              <a:rPr lang="pt-BR" baseline="30000" dirty="0"/>
              <a:t>·</a:t>
            </a:r>
            <a:r>
              <a:rPr lang="pt-BR" i="1" baseline="30000" dirty="0"/>
              <a:t>d</a:t>
            </a:r>
            <a:r>
              <a:rPr lang="pt-BR" dirty="0"/>
              <a:t> mod </a:t>
            </a:r>
            <a:r>
              <a:rPr lang="pt-BR" i="1" dirty="0"/>
              <a:t>n</a:t>
            </a:r>
            <a:r>
              <a:rPr lang="pt-BR" dirty="0"/>
              <a:t> = 174</a:t>
            </a:r>
            <a:r>
              <a:rPr lang="pt-BR" baseline="30000" dirty="0"/>
              <a:t>110</a:t>
            </a:r>
            <a:r>
              <a:rPr lang="pt-BR" dirty="0"/>
              <a:t> mod 221 = 220 = </a:t>
            </a:r>
            <a:r>
              <a:rPr lang="pt-BR" b="1" i="1" dirty="0"/>
              <a:t>n</a:t>
            </a:r>
            <a:r>
              <a:rPr lang="pt-BR" dirty="0"/>
              <a:t> − 1 </a:t>
            </a:r>
            <a:r>
              <a:rPr lang="pt-BR" b="1" dirty="0">
                <a:solidFill>
                  <a:srgbClr val="00B050"/>
                </a:solidFill>
              </a:rPr>
              <a:t>Check!</a:t>
            </a:r>
          </a:p>
          <a:p>
            <a:r>
              <a:rPr lang="en-US" dirty="0"/>
              <a:t>Attempt 2:  Let </a:t>
            </a:r>
            <a:r>
              <a:rPr lang="en-US" b="1" i="1" dirty="0"/>
              <a:t>a</a:t>
            </a:r>
            <a:r>
              <a:rPr lang="en-US" dirty="0"/>
              <a:t> = 137</a:t>
            </a:r>
          </a:p>
          <a:p>
            <a:pPr lvl="1"/>
            <a:r>
              <a:rPr lang="pt-BR" b="1" i="1" dirty="0"/>
              <a:t>a</a:t>
            </a:r>
            <a:r>
              <a:rPr lang="pt-BR" baseline="30000" dirty="0"/>
              <a:t>2</a:t>
            </a:r>
            <a:r>
              <a:rPr lang="pt-BR" baseline="50000" dirty="0"/>
              <a:t>0</a:t>
            </a:r>
            <a:r>
              <a:rPr lang="pt-BR" baseline="30000" dirty="0"/>
              <a:t>·</a:t>
            </a:r>
            <a:r>
              <a:rPr lang="pt-BR" i="1" baseline="30000" dirty="0"/>
              <a:t>d</a:t>
            </a:r>
            <a:r>
              <a:rPr lang="pt-BR" dirty="0"/>
              <a:t> mod </a:t>
            </a:r>
            <a:r>
              <a:rPr lang="pt-BR" i="1" dirty="0"/>
              <a:t>n</a:t>
            </a:r>
            <a:r>
              <a:rPr lang="pt-BR" dirty="0"/>
              <a:t> = 137</a:t>
            </a:r>
            <a:r>
              <a:rPr lang="pt-BR" baseline="30000" dirty="0"/>
              <a:t>55</a:t>
            </a:r>
            <a:r>
              <a:rPr lang="pt-BR" dirty="0"/>
              <a:t> mod 221 = 188 ≠ 1, </a:t>
            </a:r>
            <a:r>
              <a:rPr lang="pt-BR" b="1" i="1" dirty="0"/>
              <a:t>n</a:t>
            </a:r>
            <a:r>
              <a:rPr lang="pt-BR" dirty="0"/>
              <a:t> − 1</a:t>
            </a:r>
          </a:p>
          <a:p>
            <a:pPr lvl="1"/>
            <a:r>
              <a:rPr lang="pt-BR" b="1" i="1" dirty="0"/>
              <a:t>a</a:t>
            </a:r>
            <a:r>
              <a:rPr lang="pt-BR" baseline="30000" dirty="0"/>
              <a:t>2</a:t>
            </a:r>
            <a:r>
              <a:rPr lang="pt-BR" baseline="50000" dirty="0"/>
              <a:t>1</a:t>
            </a:r>
            <a:r>
              <a:rPr lang="pt-BR" baseline="30000" dirty="0"/>
              <a:t>·</a:t>
            </a:r>
            <a:r>
              <a:rPr lang="pt-BR" i="1" baseline="30000" dirty="0"/>
              <a:t>d</a:t>
            </a:r>
            <a:r>
              <a:rPr lang="pt-BR" dirty="0"/>
              <a:t> mod </a:t>
            </a:r>
            <a:r>
              <a:rPr lang="pt-BR" i="1" dirty="0"/>
              <a:t>n</a:t>
            </a:r>
            <a:r>
              <a:rPr lang="pt-BR" dirty="0"/>
              <a:t> = 137</a:t>
            </a:r>
            <a:r>
              <a:rPr lang="pt-BR" baseline="30000" dirty="0"/>
              <a:t>110</a:t>
            </a:r>
            <a:r>
              <a:rPr lang="pt-BR" dirty="0"/>
              <a:t> mod 221 = 205 ≠ </a:t>
            </a:r>
            <a:r>
              <a:rPr lang="pt-BR" b="1" i="1" dirty="0"/>
              <a:t>n</a:t>
            </a:r>
            <a:r>
              <a:rPr lang="pt-BR" dirty="0"/>
              <a:t> − 1 </a:t>
            </a:r>
            <a:r>
              <a:rPr lang="pt-BR" b="1" dirty="0">
                <a:solidFill>
                  <a:srgbClr val="FF0000"/>
                </a:solidFill>
              </a:rPr>
              <a:t>Oh no!</a:t>
            </a:r>
          </a:p>
          <a:p>
            <a:r>
              <a:rPr lang="pt-BR" dirty="0"/>
              <a:t>Every successful attempt means there is only a 25</a:t>
            </a:r>
            <a:r>
              <a:rPr lang="pt-BR"/>
              <a:t>% chance that </a:t>
            </a:r>
            <a:r>
              <a:rPr lang="pt-BR" dirty="0"/>
              <a:t>the number is composite</a:t>
            </a:r>
          </a:p>
          <a:p>
            <a:r>
              <a:rPr lang="pt-BR" dirty="0"/>
              <a:t>So, after </a:t>
            </a:r>
            <a:r>
              <a:rPr lang="pt-BR" b="1" i="1" dirty="0"/>
              <a:t>k</a:t>
            </a:r>
            <a:r>
              <a:rPr lang="pt-BR" dirty="0"/>
              <a:t> attempts, there is a 4</a:t>
            </a:r>
            <a:r>
              <a:rPr lang="pt-BR" baseline="30000" dirty="0"/>
              <a:t>-</a:t>
            </a:r>
            <a:r>
              <a:rPr lang="pt-BR" b="1" i="1" baseline="30000" dirty="0"/>
              <a:t>k</a:t>
            </a:r>
            <a:r>
              <a:rPr lang="pt-BR" dirty="0"/>
              <a:t> chance that the number is composite</a:t>
            </a:r>
          </a:p>
          <a:p>
            <a:endParaRPr lang="pt-B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66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BE2BD-6E62-4AC1-902F-575EEFE26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Ticket </a:t>
            </a:r>
            <a:r>
              <a:rPr lang="en-US"/>
              <a:t>out the Door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FE511F-70C5-4578-978E-DDA41676D2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106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286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RSA</a:t>
            </a:r>
          </a:p>
          <a:p>
            <a:r>
              <a:rPr lang="en-US" dirty="0"/>
              <a:t>Public key management</a:t>
            </a:r>
          </a:p>
          <a:p>
            <a:r>
              <a:rPr lang="en-US"/>
              <a:t>Spencer Wilson presents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89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Office hours from 1:45-4 p.m. </a:t>
            </a:r>
            <a:r>
              <a:rPr lang="en-US" b="1"/>
              <a:t>today are moved to 3-5 p.m.</a:t>
            </a:r>
            <a:endParaRPr lang="en-US"/>
          </a:p>
          <a:p>
            <a:r>
              <a:rPr lang="en-US" dirty="0"/>
              <a:t>Keep reading Sections 2.3 and 12.4</a:t>
            </a:r>
          </a:p>
          <a:p>
            <a:r>
              <a:rPr lang="en-US" dirty="0"/>
              <a:t>Work on Project 1</a:t>
            </a:r>
          </a:p>
          <a:p>
            <a:pPr lvl="1"/>
            <a:r>
              <a:rPr lang="en-US" dirty="0"/>
              <a:t>Due this Friday</a:t>
            </a:r>
          </a:p>
        </p:txBody>
      </p:sp>
    </p:spTree>
    <p:extLst>
      <p:ext uri="{BB962C8B-B14F-4D97-AF65-F5344CB8AC3E}">
        <p14:creationId xmlns:p14="http://schemas.microsoft.com/office/powerpoint/2010/main" val="372659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63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Kyle Hinkle Presents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4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AES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88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 internals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AES keeps an internal state of 128 bits in a 4 × 4 table of bytes</a:t>
            </a:r>
          </a:p>
          <a:p>
            <a:r>
              <a:rPr lang="en-US" dirty="0"/>
              <a:t>There are four operations on the state:</a:t>
            </a:r>
          </a:p>
          <a:p>
            <a:pPr lvl="1"/>
            <a:r>
              <a:rPr lang="en-US" dirty="0"/>
              <a:t>Substitute bytes</a:t>
            </a:r>
          </a:p>
          <a:p>
            <a:pPr lvl="1"/>
            <a:r>
              <a:rPr lang="en-US" dirty="0"/>
              <a:t>Shift rows</a:t>
            </a:r>
          </a:p>
          <a:p>
            <a:pPr lvl="1"/>
            <a:r>
              <a:rPr lang="en-US" dirty="0"/>
              <a:t>Mix columns</a:t>
            </a:r>
          </a:p>
          <a:p>
            <a:pPr lvl="1"/>
            <a:r>
              <a:rPr lang="en-US" dirty="0"/>
              <a:t>Add round key</a:t>
            </a:r>
          </a:p>
        </p:txBody>
      </p:sp>
    </p:spTree>
    <p:extLst>
      <p:ext uri="{BB962C8B-B14F-4D97-AF65-F5344CB8AC3E}">
        <p14:creationId xmlns:p14="http://schemas.microsoft.com/office/powerpoint/2010/main" val="213313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Substitute bytes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019800" cy="325400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Each byte is substituted for some other byte</a:t>
            </a:r>
          </a:p>
          <a:p>
            <a:r>
              <a:rPr lang="en-US" sz="2400" dirty="0"/>
              <a:t>This operation is similar to the S-box from DES</a:t>
            </a:r>
          </a:p>
          <a:p>
            <a:r>
              <a:rPr lang="en-US" sz="2400" dirty="0"/>
              <a:t>The substitution is based on the multiplicative inverse of the value in </a:t>
            </a:r>
            <a:r>
              <a:rPr lang="en-US" sz="2400" i="1" dirty="0"/>
              <a:t>GF</a:t>
            </a:r>
            <a:r>
              <a:rPr lang="en-US" sz="2400" dirty="0"/>
              <a:t>(2</a:t>
            </a:r>
            <a:r>
              <a:rPr lang="en-US" sz="2400" baseline="30000" dirty="0"/>
              <a:t>8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An algebraic structure is used instead of hand picking substitution value</a:t>
            </a:r>
          </a:p>
          <a:p>
            <a:pPr lvl="1"/>
            <a:r>
              <a:rPr lang="en-US" sz="2000" dirty="0"/>
              <a:t>0 is used as its own multiplicative inverse</a:t>
            </a:r>
          </a:p>
          <a:p>
            <a:r>
              <a:rPr lang="en-US" sz="2400" dirty="0"/>
              <a:t>To break up patterns, the result of finding the multiplicative inverse is </a:t>
            </a:r>
            <a:r>
              <a:rPr lang="en-US" sz="2400" dirty="0" err="1"/>
              <a:t>XORed</a:t>
            </a:r>
            <a:r>
              <a:rPr lang="en-US" sz="2400" dirty="0"/>
              <a:t> with the value 99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81800" y="2590800"/>
            <a:ext cx="502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   | 0  1  2  3  4  5  6  7  8  9  a  b  c  d  e  f </a:t>
            </a:r>
          </a:p>
          <a:p>
            <a:r>
              <a:rPr lang="en-US" sz="1200" dirty="0">
                <a:latin typeface="Courier New" pitchFamily="49" charset="0"/>
                <a:cs typeface="Courier New" pitchFamily="49" charset="0"/>
              </a:rPr>
              <a:t>---|--|--|--|--|--|--|--|--|--|--|--|--|--|--|--|--| 00 |63 7c 77 7b f2 6b 6f c5 30 01 67 2b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fe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d7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76 10 |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82 c9 7d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fa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59 47 f0 ad d4 a2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af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9c a4 72 c0 20 |b7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93 26 36 3f f7 cc 34 a5 e5 f1 71 d8 31 15 30 |04 c7 23 c3 18 96 05 9a 07 12 80 e2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eb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27 b2 75 40 |09 83 2c 1a 1b 6e 5a a0 52 3b d6 b3 29 e3 2f 84 50 |53 d1 00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ed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20 fc b1 5b 6a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cb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be 39 4a 4c 58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cf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60 |d0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ef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fb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43 4d 33 85 45 f9 02 7f 50 3c 9f a8 70 |51 a3 40 8f 92 9d 38 f5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bc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b6 da 21 10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ff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f3 d2 80 |cd 0c 13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ec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5f 97 44 17 c4 a7 7e 3d 64 5d 19 73 90 |60 81 4f dc 22 2a 90 88 46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ee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b8 14 de 5e 0b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db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a0 |e0 32 3a 0a 49 06 24 5c c2 d3 ac 62 91 95 e4 79 b0 |e7 c8 37 6d 8d d5 4e a9 6c 56 f4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ea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65 7a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08 c0 |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78 25 2e 1c a6 b4 c6 e8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dd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74 1f 4b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bd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8b 8a d0 |70 3e b5 66 48 03 f6 0e 61 35 57 b9 86 c1 1d 9e e0 |e1 f8 98 11 69 d9 8e 94 9b 1e 87 e9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55 28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df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f0 |8c a1 89 0d bf e6 42 68 41 99 2d 0f b0 54 bb 16 </a:t>
            </a:r>
          </a:p>
        </p:txBody>
      </p:sp>
      <p:pic>
        <p:nvPicPr>
          <p:cNvPr id="2050" name="Picture 2" descr="File:AES-SubBytes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795488"/>
            <a:ext cx="3535251" cy="183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99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Shift rows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34010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For 128-bit blocks (those used in AES), the rows are shifted by a set amount</a:t>
            </a:r>
          </a:p>
          <a:p>
            <a:pPr lvl="1"/>
            <a:r>
              <a:rPr lang="en-US" dirty="0"/>
              <a:t>Row 1 is not shifted at all</a:t>
            </a:r>
          </a:p>
          <a:p>
            <a:pPr lvl="1"/>
            <a:r>
              <a:rPr lang="en-US" dirty="0"/>
              <a:t>Row 2 is shifted over by 1 byte</a:t>
            </a:r>
          </a:p>
          <a:p>
            <a:pPr lvl="1"/>
            <a:r>
              <a:rPr lang="en-US" dirty="0"/>
              <a:t>Row 3 is shifted over by 2 bytes</a:t>
            </a:r>
          </a:p>
          <a:p>
            <a:pPr lvl="1"/>
            <a:r>
              <a:rPr lang="en-US" dirty="0"/>
              <a:t>Row 4 is shifted over by 3 bytes</a:t>
            </a:r>
          </a:p>
          <a:p>
            <a:r>
              <a:rPr lang="en-US" dirty="0" err="1"/>
              <a:t>Rijndael</a:t>
            </a:r>
            <a:r>
              <a:rPr lang="en-US" dirty="0"/>
              <a:t> has slightly different shifts for larger block sizes</a:t>
            </a:r>
          </a:p>
        </p:txBody>
      </p:sp>
      <p:pic>
        <p:nvPicPr>
          <p:cNvPr id="3074" name="Picture 2" descr="File:AES-ShiftRows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289299"/>
            <a:ext cx="6324600" cy="2340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21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2256</TotalTime>
  <Words>1922</Words>
  <Application>Microsoft Office PowerPoint</Application>
  <PresentationFormat>Widescreen</PresentationFormat>
  <Paragraphs>264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Calibri</vt:lpstr>
      <vt:lpstr>Cambria Math</vt:lpstr>
      <vt:lpstr>Corbel</vt:lpstr>
      <vt:lpstr>Courier New</vt:lpstr>
      <vt:lpstr>Symbol</vt:lpstr>
      <vt:lpstr>Wingdings</vt:lpstr>
      <vt:lpstr>Wingdings 2</vt:lpstr>
      <vt:lpstr>Wingdings 3</vt:lpstr>
      <vt:lpstr>Module</vt:lpstr>
      <vt:lpstr>COMP 4290</vt:lpstr>
      <vt:lpstr>Last time</vt:lpstr>
      <vt:lpstr>Questions?</vt:lpstr>
      <vt:lpstr>Project 1</vt:lpstr>
      <vt:lpstr>Kyle Hinkle Presents</vt:lpstr>
      <vt:lpstr>Back to AES</vt:lpstr>
      <vt:lpstr>AES internals</vt:lpstr>
      <vt:lpstr>Substitute bytes</vt:lpstr>
      <vt:lpstr>Shift rows</vt:lpstr>
      <vt:lpstr>Mix columns</vt:lpstr>
      <vt:lpstr>Add key</vt:lpstr>
      <vt:lpstr>AES rounds</vt:lpstr>
      <vt:lpstr>AES pros and cons</vt:lpstr>
      <vt:lpstr>AES attacks</vt:lpstr>
      <vt:lpstr>Side channel attacks</vt:lpstr>
      <vt:lpstr>AES vs. DES</vt:lpstr>
      <vt:lpstr>Public Key Cryptography</vt:lpstr>
      <vt:lpstr>Symmetric key cryptography</vt:lpstr>
      <vt:lpstr>Public key cryptography</vt:lpstr>
      <vt:lpstr>Diffie and Hellman</vt:lpstr>
      <vt:lpstr>Public key history</vt:lpstr>
      <vt:lpstr>Number Theory</vt:lpstr>
      <vt:lpstr>Prime</vt:lpstr>
      <vt:lpstr>Fundamental theorem of arithmetic</vt:lpstr>
      <vt:lpstr>Testing for primality</vt:lpstr>
      <vt:lpstr>Efficient primality testing</vt:lpstr>
      <vt:lpstr>Rabin-Miller primality testing</vt:lpstr>
      <vt:lpstr>Rabin-Miller example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300</cp:revision>
  <dcterms:created xsi:type="dcterms:W3CDTF">2009-08-24T20:26:10Z</dcterms:created>
  <dcterms:modified xsi:type="dcterms:W3CDTF">2025-09-10T17:36:55Z</dcterms:modified>
</cp:coreProperties>
</file>